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339" r:id="rId6"/>
    <p:sldId id="287" r:id="rId7"/>
    <p:sldId id="334" r:id="rId8"/>
    <p:sldId id="335" r:id="rId9"/>
    <p:sldId id="336" r:id="rId10"/>
    <p:sldId id="337" r:id="rId11"/>
    <p:sldId id="338" r:id="rId12"/>
    <p:sldId id="276" r:id="rId13"/>
    <p:sldId id="261" r:id="rId14"/>
    <p:sldId id="277" r:id="rId15"/>
    <p:sldId id="278" r:id="rId16"/>
    <p:sldId id="279" r:id="rId17"/>
    <p:sldId id="283" r:id="rId18"/>
    <p:sldId id="284" r:id="rId19"/>
    <p:sldId id="285" r:id="rId20"/>
    <p:sldId id="318" r:id="rId21"/>
    <p:sldId id="322" r:id="rId22"/>
    <p:sldId id="323" r:id="rId23"/>
    <p:sldId id="324" r:id="rId24"/>
    <p:sldId id="326" r:id="rId25"/>
    <p:sldId id="327" r:id="rId26"/>
    <p:sldId id="331" r:id="rId27"/>
    <p:sldId id="332" r:id="rId28"/>
    <p:sldId id="333" r:id="rId29"/>
    <p:sldId id="305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315" r:id="rId38"/>
    <p:sldId id="316" r:id="rId39"/>
    <p:sldId id="317" r:id="rId40"/>
    <p:sldId id="304" r:id="rId41"/>
    <p:sldId id="303" r:id="rId42"/>
    <p:sldId id="328" r:id="rId43"/>
    <p:sldId id="330" r:id="rId4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4B6D2-5306-4A2F-A7A9-DA6717AF7B06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ACF8A-DD0F-497B-9A42-A5D9DE6F8A2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30875-6AEA-426C-98DB-A4FCB29E1915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F9D44-EA6F-4525-946F-B583B808E2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D077E-DCDC-49C5-9A22-D64EFEC7FD5D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54BBC-2139-4543-B57C-20675EA00F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DFD76-119B-44EE-ABBB-22021BC9E5B8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55AF8-3B07-4F76-BE5D-12C22C862EE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DDCFC-8D1D-4D44-9ECF-1E0ABFA5C187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65EE1-8A88-4F38-8242-70C0E4DB2DF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2E1A9-4A4B-41A8-BB4C-50094F389750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AE997-DEED-4BAA-982F-E196F68CB50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A278C-3BF0-48BA-A063-C70F4099945C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2604F-72DF-4D8F-858C-11225E568FD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448D9-3077-4962-A378-6F1282D4EA57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D91D4-547E-43DA-998B-393A46AB731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04802-3FEF-4EEF-B55C-580E4DC086B4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18845-46D6-497E-969F-7F8226E14F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5EB5F-2A54-4A6F-86F9-416FC543E8D9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609E5-E570-45C3-A7B2-3A97FFF8054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A4632-91DE-4D97-B6CD-13C2156033E8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E2897-33CC-4798-A790-59E775400DC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7342B0-4CA4-4A5A-9836-BE05B7F739CD}" type="datetimeFigureOut">
              <a:rPr lang="pl-PL"/>
              <a:pPr>
                <a:defRPr/>
              </a:pPr>
              <a:t>2009-10-26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6F6647-3243-4BBD-A6CF-8FAA2025D48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imr.gov.pl/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205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205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pole tekstowe 13"/>
          <p:cNvSpPr txBox="1">
            <a:spLocks noChangeArrowheads="1"/>
          </p:cNvSpPr>
          <p:nvPr/>
        </p:nvSpPr>
        <p:spPr bwMode="auto">
          <a:xfrm>
            <a:off x="3429000" y="5072063"/>
            <a:ext cx="4572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1600" b="1" i="1" dirty="0" smtClean="0">
                <a:latin typeface="Calibri" pitchFamily="34" charset="0"/>
                <a:cs typeface="Tahoma" pitchFamily="34" charset="0"/>
              </a:rPr>
              <a:t>Marcin Grega</a:t>
            </a:r>
            <a:endParaRPr lang="pl-PL" sz="1600" b="1" i="1" dirty="0">
              <a:latin typeface="Times New Roman" pitchFamily="18" charset="0"/>
            </a:endParaRPr>
          </a:p>
          <a:p>
            <a:pPr algn="r"/>
            <a:r>
              <a:rPr lang="pl-PL" sz="1600" b="1" i="1" dirty="0">
                <a:latin typeface="Calibri" pitchFamily="34" charset="0"/>
              </a:rPr>
              <a:t>Małopolskie Centrum Przedsiębiorczości</a:t>
            </a:r>
          </a:p>
          <a:p>
            <a:pPr algn="r"/>
            <a:r>
              <a:rPr lang="pl-PL" sz="1600" b="1" i="1" dirty="0">
                <a:latin typeface="Calibri" pitchFamily="34" charset="0"/>
              </a:rPr>
              <a:t>Zespół Informacji i Promocji</a:t>
            </a:r>
          </a:p>
          <a:p>
            <a:pPr algn="r"/>
            <a:endParaRPr lang="pl-PL" sz="1600" b="1" i="1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457200" y="1905000"/>
            <a:ext cx="7500938" cy="2111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Fundusze europejskie dla przedsiębiorców </a:t>
            </a:r>
            <a:br>
              <a:rPr lang="pl-PL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 ramach Małopolskiego Regionalnego Programu Operacyjnego na lata 2007-2013</a:t>
            </a:r>
          </a:p>
          <a:p>
            <a:pPr algn="ctr">
              <a:defRPr/>
            </a:pPr>
            <a:endParaRPr lang="pl-PL" sz="2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pl-PL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Działanie 2.1 Rozwój i podniesienie konkurencyjności przedsiębiorstw</a:t>
            </a:r>
          </a:p>
          <a:p>
            <a:pPr algn="ctr">
              <a:defRPr/>
            </a:pPr>
            <a:r>
              <a:rPr lang="pl-PL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Schemat A – Bezpośrednie wsparcie inwestycji w MŚP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229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229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00063" y="1357313"/>
            <a:ext cx="7429500" cy="3905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Działanie 2.2 Wsparcie komercjalizacji badań naukowych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Schemat A: Projekty badawcze</a:t>
            </a:r>
            <a:r>
              <a:rPr lang="pl-PL" sz="1600" u="sng" dirty="0">
                <a:solidFill>
                  <a:srgbClr val="000066"/>
                </a:solidFill>
                <a:latin typeface="Tahoma" pitchFamily="34" charset="0"/>
              </a:rPr>
              <a:t>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badania przemysłowe realizowane przez jednostki naukowo-badawcze na rzecz przedsiębiorstwa,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badania </a:t>
            </a:r>
            <a:r>
              <a:rPr lang="pl-PL" sz="1600" dirty="0" err="1">
                <a:solidFill>
                  <a:srgbClr val="000066"/>
                </a:solidFill>
                <a:latin typeface="Tahoma" pitchFamily="34" charset="0"/>
              </a:rPr>
              <a:t>przedkonkurencyjne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realizowane w przedsiębiorstwach </a:t>
            </a:r>
            <a:br>
              <a:rPr lang="pl-PL" sz="1600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we współpracy przedsiębiorstwo – jednostka naukowo-badawcza.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pl-PL" sz="1600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MAKSYMALNA WARTOŚĆ PROJEKTU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400 000 zł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MAKSYMALNY UDZIAŁ ŚRODKÓW UE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80%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12299" name="Picture 6" descr="do prezentacji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63" y="3571875"/>
            <a:ext cx="1714500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3318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3321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57188" y="1357313"/>
            <a:ext cx="7643812" cy="44465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Działanie 2.2 Wsparcie komercjalizacji badań naukowych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/>
            </a:r>
            <a:br>
              <a:rPr lang="pl-PL" sz="1600" b="1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Schemat B: Projekty inwestycyjne przedsiębiorstw </a:t>
            </a:r>
            <a:br>
              <a:rPr lang="pl-PL" sz="1600" b="1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w zakresie </a:t>
            </a:r>
            <a:r>
              <a:rPr lang="pl-PL" sz="1600" b="1" dirty="0" err="1">
                <a:solidFill>
                  <a:srgbClr val="000066"/>
                </a:solidFill>
                <a:latin typeface="Tahoma" pitchFamily="34" charset="0"/>
              </a:rPr>
              <a:t>B+R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pl-PL" sz="1600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inwestycje (zakup wraz z instalacją) w środki trwałe -infrastrukturę i urządzenia laboratoryjne i służące do prowadzenia działań badawczo-rozwojowych  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/>
            </a:r>
            <a:br>
              <a:rPr lang="pl-PL" sz="1600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w 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przedsiębiorstwach. </a:t>
            </a:r>
            <a:endParaRPr lang="en-US" sz="1600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MAKSYMALNA WARTOŚĆ PROJEKTU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400 000 zł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pl-PL" sz="1600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MAKSYMALNY UDZIAŁ ŚRODKÓW UE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 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70 % w przypadku projektów mikro i małych przedsiębiorstw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60 % w przypadku projektów średnich przedsiębiorstw</a:t>
            </a: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13323" name="Picture 6" descr="do prezentacji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9188" y="3214688"/>
            <a:ext cx="2362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6150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6153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ole tekstowe 11"/>
          <p:cNvSpPr txBox="1"/>
          <p:nvPr/>
        </p:nvSpPr>
        <p:spPr>
          <a:xfrm>
            <a:off x="500063" y="1357313"/>
            <a:ext cx="7500937" cy="369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Czy jesteś mikro, małym czy średnim przedsiębiorcą?</a:t>
            </a:r>
          </a:p>
        </p:txBody>
      </p:sp>
      <p:pic>
        <p:nvPicPr>
          <p:cNvPr id="6155" name="Obraz 13" descr="jak zdefiniowac msp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75" y="1857375"/>
            <a:ext cx="5572125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717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717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Obraz 5" descr="progi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1357313"/>
            <a:ext cx="450056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pole tekstowe 14"/>
          <p:cNvSpPr txBox="1"/>
          <p:nvPr/>
        </p:nvSpPr>
        <p:spPr>
          <a:xfrm>
            <a:off x="5072063" y="1357313"/>
            <a:ext cx="2786062" cy="4400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b="1" dirty="0">
                <a:solidFill>
                  <a:srgbClr val="002060"/>
                </a:solidFill>
                <a:latin typeface="+mj-lt"/>
                <a:cs typeface="Tahoma" pitchFamily="34" charset="0"/>
              </a:rPr>
              <a:t>UWAGA!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l-PL" sz="1400" dirty="0">
                <a:solidFill>
                  <a:srgbClr val="002060"/>
                </a:solidFill>
                <a:latin typeface="+mj-lt"/>
                <a:cs typeface="Tahoma" pitchFamily="34" charset="0"/>
              </a:rPr>
              <a:t>dane za </a:t>
            </a:r>
            <a:r>
              <a:rPr lang="pl-PL" sz="1400" b="1" dirty="0">
                <a:solidFill>
                  <a:srgbClr val="002060"/>
                </a:solidFill>
                <a:latin typeface="+mj-lt"/>
                <a:cs typeface="Tahoma" pitchFamily="34" charset="0"/>
              </a:rPr>
              <a:t>ostatni zamknięty rok obrachunkowy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400" b="1" dirty="0">
              <a:solidFill>
                <a:srgbClr val="002060"/>
              </a:solidFill>
              <a:latin typeface="+mj-lt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l-PL" sz="1400" dirty="0">
                <a:solidFill>
                  <a:srgbClr val="002060"/>
                </a:solidFill>
                <a:latin typeface="+mj-lt"/>
              </a:rPr>
              <a:t> wystarczy, że spełniony jest </a:t>
            </a:r>
            <a:r>
              <a:rPr lang="pl-PL" sz="1400" b="1" dirty="0">
                <a:solidFill>
                  <a:srgbClr val="002060"/>
                </a:solidFill>
                <a:latin typeface="+mj-lt"/>
              </a:rPr>
              <a:t>jeden warunek finansowy</a:t>
            </a:r>
            <a:r>
              <a:rPr lang="pl-PL" sz="1400" dirty="0">
                <a:solidFill>
                  <a:srgbClr val="002060"/>
                </a:solidFill>
                <a:latin typeface="+mj-lt"/>
              </a:rPr>
              <a:t>, czyli </a:t>
            </a:r>
            <a:r>
              <a:rPr lang="pl-PL" sz="1400" b="1" dirty="0">
                <a:solidFill>
                  <a:srgbClr val="002060"/>
                </a:solidFill>
                <a:latin typeface="+mj-lt"/>
              </a:rPr>
              <a:t>albo </a:t>
            </a:r>
            <a:r>
              <a:rPr lang="pl-PL" sz="1400" dirty="0">
                <a:solidFill>
                  <a:srgbClr val="002060"/>
                </a:solidFill>
                <a:latin typeface="+mj-lt"/>
              </a:rPr>
              <a:t>roczny obrót netto</a:t>
            </a:r>
            <a:r>
              <a:rPr lang="pl-PL" sz="1400" b="1" dirty="0">
                <a:solidFill>
                  <a:srgbClr val="002060"/>
                </a:solidFill>
                <a:latin typeface="+mj-lt"/>
              </a:rPr>
              <a:t> albo </a:t>
            </a:r>
            <a:r>
              <a:rPr lang="pl-PL" sz="1400" dirty="0">
                <a:solidFill>
                  <a:srgbClr val="002060"/>
                </a:solidFill>
                <a:latin typeface="+mj-lt"/>
              </a:rPr>
              <a:t>całkowity bilans roczny</a:t>
            </a:r>
            <a:r>
              <a:rPr lang="pl-PL" sz="14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pl-PL" sz="1400" dirty="0">
                <a:solidFill>
                  <a:srgbClr val="002060"/>
                </a:solidFill>
                <a:latin typeface="+mj-lt"/>
              </a:rPr>
              <a:t>wraz z zatrudnieniem nie przekracza maksymalnej wartości dla danej kategorii przedsiębiorcy.</a:t>
            </a:r>
            <a:r>
              <a:rPr lang="pl-PL" sz="1400" b="1" dirty="0">
                <a:solidFill>
                  <a:srgbClr val="002060"/>
                </a:solidFill>
                <a:latin typeface="+mj-lt"/>
                <a:cs typeface="Tahoma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b="1" dirty="0">
                <a:solidFill>
                  <a:srgbClr val="002060"/>
                </a:solidFill>
                <a:latin typeface="+mj-lt"/>
                <a:cs typeface="Tahoma" pitchFamily="34" charset="0"/>
              </a:rPr>
              <a:t/>
            </a:r>
            <a:br>
              <a:rPr lang="pl-PL" sz="1400" b="1" dirty="0">
                <a:solidFill>
                  <a:srgbClr val="002060"/>
                </a:solidFill>
                <a:latin typeface="+mj-lt"/>
                <a:cs typeface="Tahoma" pitchFamily="34" charset="0"/>
              </a:rPr>
            </a:br>
            <a:r>
              <a:rPr lang="pl-PL" sz="1400" b="1" dirty="0">
                <a:solidFill>
                  <a:srgbClr val="002060"/>
                </a:solidFill>
                <a:latin typeface="+mj-lt"/>
                <a:cs typeface="Tahoma" pitchFamily="34" charset="0"/>
              </a:rPr>
              <a:t>- </a:t>
            </a:r>
            <a:r>
              <a:rPr lang="pl-PL" sz="1400" dirty="0">
                <a:solidFill>
                  <a:srgbClr val="002060"/>
                </a:solidFill>
                <a:latin typeface="+mj-lt"/>
                <a:cs typeface="Tahoma" pitchFamily="34" charset="0"/>
              </a:rPr>
              <a:t>zmiana statusu przedsiębiorstwa następuje, gdy na ostatni dzień bilansu przekroczy lub spadnie ono poniżej progu zatrudnienia lub pułapu finansowego </a:t>
            </a:r>
            <a:r>
              <a:rPr lang="pl-PL" sz="1400" u="sng" dirty="0">
                <a:solidFill>
                  <a:srgbClr val="002060"/>
                </a:solidFill>
                <a:latin typeface="+mj-lt"/>
                <a:cs typeface="Tahoma" pitchFamily="34" charset="0"/>
              </a:rPr>
              <a:t>i </a:t>
            </a:r>
            <a:r>
              <a:rPr lang="pl-PL" sz="1400" b="1" u="sng" dirty="0">
                <a:solidFill>
                  <a:srgbClr val="002060"/>
                </a:solidFill>
                <a:latin typeface="+mj-lt"/>
                <a:cs typeface="Tahoma" pitchFamily="34" charset="0"/>
              </a:rPr>
              <a:t>zjawisko </a:t>
            </a:r>
            <a:br>
              <a:rPr lang="pl-PL" sz="1400" b="1" u="sng" dirty="0">
                <a:solidFill>
                  <a:srgbClr val="002060"/>
                </a:solidFill>
                <a:latin typeface="+mj-lt"/>
                <a:cs typeface="Tahoma" pitchFamily="34" charset="0"/>
              </a:rPr>
            </a:br>
            <a:r>
              <a:rPr lang="pl-PL" sz="1400" b="1" u="sng" dirty="0">
                <a:solidFill>
                  <a:srgbClr val="002060"/>
                </a:solidFill>
                <a:latin typeface="+mj-lt"/>
                <a:cs typeface="Tahoma" pitchFamily="34" charset="0"/>
              </a:rPr>
              <a:t>to powtórzy się w ciągu dwóch kolejnych lat.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400" u="sng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8198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8201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357188" y="1630363"/>
            <a:ext cx="7715250" cy="369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obliczyć zatrudnienie ?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357188" y="2446338"/>
            <a:ext cx="7572375" cy="25542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pl-PL" sz="1600" dirty="0"/>
              <a:t>Liczbę zatrudnionych osób przedstawia się w postaci tak zwanych </a:t>
            </a:r>
            <a:r>
              <a:rPr lang="pl-PL" sz="1600" b="1" dirty="0"/>
              <a:t>rocznych jednostek roboczych (RJR)</a:t>
            </a:r>
            <a:r>
              <a:rPr lang="pl-PL" sz="1600" dirty="0"/>
              <a:t>, czyli </a:t>
            </a:r>
            <a:r>
              <a:rPr lang="pl-PL" sz="1600" b="1" dirty="0"/>
              <a:t>liczbie pracowników zatrudnionych na pełnych etatach w danym przedsiębiorstwie lub pracujących na jego rzecz w roku w którym dokonujemy badania statusu MSP. </a:t>
            </a:r>
          </a:p>
          <a:p>
            <a:pPr algn="just">
              <a:defRPr/>
            </a:pPr>
            <a:r>
              <a:rPr lang="pl-PL" sz="1600" dirty="0"/>
              <a:t>Do RJR wlicza się również </a:t>
            </a:r>
            <a:r>
              <a:rPr lang="pl-PL" sz="1600" b="1" dirty="0"/>
              <a:t>pracowników, którzy nie przepracowali pełnego roku - </a:t>
            </a:r>
            <a:r>
              <a:rPr lang="pl-PL" sz="1600" dirty="0"/>
              <a:t>stan zatrudnienia wyrażamy zatem w etatach i ułamkach etatów.</a:t>
            </a:r>
          </a:p>
          <a:p>
            <a:pPr>
              <a:defRPr/>
            </a:pPr>
            <a:endParaRPr lang="pl-PL" sz="1600" dirty="0"/>
          </a:p>
          <a:p>
            <a:pPr>
              <a:defRPr/>
            </a:pPr>
            <a:r>
              <a:rPr lang="pl-PL" sz="1600" dirty="0"/>
              <a:t>Aby obliczyć </a:t>
            </a:r>
            <a:r>
              <a:rPr lang="pl-PL" sz="1600" b="1" dirty="0"/>
              <a:t>średnioroczne zatrudnienie należy dodać średnie liczby zatrudnionych </a:t>
            </a:r>
            <a:br>
              <a:rPr lang="pl-PL" sz="1600" b="1" dirty="0"/>
            </a:br>
            <a:r>
              <a:rPr lang="pl-PL" sz="1600" dirty="0"/>
              <a:t>w</a:t>
            </a:r>
            <a:r>
              <a:rPr lang="pl-PL" sz="1600" b="1" dirty="0"/>
              <a:t> </a:t>
            </a:r>
            <a:r>
              <a:rPr lang="pl-PL" sz="1600" dirty="0"/>
              <a:t>poszczególnych miesiącach i otrzymaną sumę podzielić przez liczbę miesięcy w roku, </a:t>
            </a:r>
            <a:br>
              <a:rPr lang="pl-PL" sz="1600" dirty="0"/>
            </a:br>
            <a:r>
              <a:rPr lang="pl-PL" sz="1600" dirty="0"/>
              <a:t>w ciągu których przedsiębiorca funkcjonował.</a:t>
            </a:r>
          </a:p>
        </p:txBody>
      </p:sp>
      <p:pic>
        <p:nvPicPr>
          <p:cNvPr id="8204" name="Obraz 7" descr="1191021_silhouette_business_people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63" y="785813"/>
            <a:ext cx="1357312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922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922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214313" y="1282700"/>
            <a:ext cx="3500437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Kogo wliczamy do osób zatrudnionych?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4572000" y="1285875"/>
            <a:ext cx="3500438" cy="64611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Kogo  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wliczamy do osób zatrudnionych?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214313" y="2138363"/>
            <a:ext cx="3429000" cy="3692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pracowników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osoby pracujące dla przedsiębiorstwa, podlegające mu i uważane za pracowników na mocy prawa krajowego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właścicieli – kierowników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partnerów prowadzących regularną działalność </a:t>
            </a:r>
            <a:br>
              <a:rPr lang="pl-PL" dirty="0"/>
            </a:br>
            <a:r>
              <a:rPr lang="pl-PL" dirty="0"/>
              <a:t>w przedsiębiorstwie i osiągających z niego korzyści finansowe.</a:t>
            </a:r>
          </a:p>
          <a:p>
            <a:pPr>
              <a:buFont typeface="Wingdings" pitchFamily="2" charset="2"/>
              <a:buChar char="Ø"/>
              <a:defRPr/>
            </a:pPr>
            <a:endParaRPr lang="pl-PL" dirty="0"/>
          </a:p>
          <a:p>
            <a:pPr>
              <a:buFont typeface="Wingdings" pitchFamily="2" charset="2"/>
              <a:buChar char="Ø"/>
              <a:defRPr/>
            </a:pPr>
            <a:endParaRPr lang="pl-PL" dirty="0"/>
          </a:p>
          <a:p>
            <a:pPr>
              <a:defRPr/>
            </a:pP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4572000" y="2143125"/>
            <a:ext cx="3500438" cy="36925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osoby zatrudnione na podstawie umowy zlecenia lub umowy </a:t>
            </a:r>
            <a:br>
              <a:rPr lang="pl-PL" dirty="0"/>
            </a:br>
            <a:r>
              <a:rPr lang="pl-PL" dirty="0"/>
              <a:t>o dzieło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praktykanci lub studenci odbywający szkolenie zawodowe na podstawie umowy o praktykę lub szkolenie zawodowe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pracowników przebywających </a:t>
            </a:r>
            <a:br>
              <a:rPr lang="pl-PL" dirty="0"/>
            </a:br>
            <a:r>
              <a:rPr lang="pl-PL" dirty="0"/>
              <a:t>na urlopie macierzyńskim lub wychowawczym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pl-PL" dirty="0"/>
              <a:t> pracowników przebywających </a:t>
            </a:r>
            <a:br>
              <a:rPr lang="pl-PL" dirty="0"/>
            </a:br>
            <a:r>
              <a:rPr lang="pl-PL" dirty="0"/>
              <a:t>na urlopie bezpłatnym</a:t>
            </a:r>
          </a:p>
          <a:p>
            <a:pPr>
              <a:buFontTx/>
              <a:buChar char="-"/>
              <a:defRPr/>
            </a:pPr>
            <a:endParaRPr lang="pl-PL" dirty="0"/>
          </a:p>
        </p:txBody>
      </p:sp>
      <p:pic>
        <p:nvPicPr>
          <p:cNvPr id="9230" name="Obraz 9" descr="1133113_7728735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88" y="928688"/>
            <a:ext cx="15716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024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024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214313" y="1295400"/>
            <a:ext cx="7786687" cy="369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obliczyć roczny obrót i całkowity bilans roczny? 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214313" y="1779588"/>
            <a:ext cx="7929562" cy="3292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buFontTx/>
              <a:buChar char="-"/>
              <a:defRPr/>
            </a:pPr>
            <a:r>
              <a:rPr lang="pl-PL" sz="1600" dirty="0"/>
              <a:t>W przypadku wyliczania obrotów bądź całkowitego bilansu rocznego </a:t>
            </a:r>
            <a:r>
              <a:rPr lang="pl-PL" sz="1600" b="1" dirty="0"/>
              <a:t>kwota obliczana jest </a:t>
            </a:r>
            <a:br>
              <a:rPr lang="pl-PL" sz="1600" b="1" dirty="0"/>
            </a:br>
            <a:r>
              <a:rPr lang="pl-PL" sz="1600" b="1" dirty="0"/>
              <a:t>z wyłączeniem podatku od wartości dodanej (VAT) oraz innych podatków pośrednich. </a:t>
            </a:r>
          </a:p>
          <a:p>
            <a:pPr algn="just">
              <a:defRPr/>
            </a:pPr>
            <a:endParaRPr lang="pl-PL" sz="1600" b="1" dirty="0"/>
          </a:p>
          <a:p>
            <a:pPr algn="just">
              <a:buFontTx/>
              <a:buChar char="-"/>
              <a:defRPr/>
            </a:pPr>
            <a:r>
              <a:rPr lang="pl-PL" sz="1600" dirty="0"/>
              <a:t>Wyrażone w euro wielkości przelicza się na złote według </a:t>
            </a:r>
            <a:r>
              <a:rPr lang="pl-PL" sz="1600" b="1" dirty="0"/>
              <a:t>średniego kursu ogłaszanego przez Narodowy Bank Polski w ostatnim dniu roku obrotowego </a:t>
            </a:r>
            <a:r>
              <a:rPr lang="pl-PL" sz="1600" dirty="0"/>
              <a:t>wybranego </a:t>
            </a:r>
            <a:br>
              <a:rPr lang="pl-PL" sz="1600" dirty="0"/>
            </a:br>
            <a:r>
              <a:rPr lang="pl-PL" sz="1600" dirty="0"/>
              <a:t>do określenia statusu przedsiębiorcy.</a:t>
            </a:r>
          </a:p>
          <a:p>
            <a:pPr algn="just">
              <a:buFontTx/>
              <a:buChar char="-"/>
              <a:defRPr/>
            </a:pPr>
            <a:endParaRPr lang="pl-PL" sz="1600" dirty="0"/>
          </a:p>
          <a:p>
            <a:pPr algn="just">
              <a:buFontTx/>
              <a:buChar char="-"/>
              <a:defRPr/>
            </a:pPr>
            <a:r>
              <a:rPr lang="pl-PL" sz="1600" dirty="0"/>
              <a:t> Aby spełnić warunek  finansowych wystarczy aby przedsiębiorca zrealizował jedną z dwóch przesłanek tzn. </a:t>
            </a:r>
            <a:r>
              <a:rPr lang="pl-PL" sz="1600" b="1" dirty="0"/>
              <a:t>albo roczny obrót netto ze sprzedaży towarów, wyrobów i usług oraz operacji finansowych </a:t>
            </a:r>
            <a:r>
              <a:rPr lang="pl-PL" sz="1600" dirty="0"/>
              <a:t>albo </a:t>
            </a:r>
            <a:r>
              <a:rPr lang="pl-PL" sz="1600" b="1" dirty="0"/>
              <a:t>suma aktywów jego bilansu </a:t>
            </a:r>
            <a:r>
              <a:rPr lang="pl-PL" sz="1600" dirty="0"/>
              <a:t>sporządzonego na koniec roku nie przekracza maksymalnej wartości dla mikro, małego lub średniego przedsiębiorcy.</a:t>
            </a:r>
          </a:p>
          <a:p>
            <a:pPr algn="just">
              <a:defRPr/>
            </a:pPr>
            <a:endParaRPr lang="pl-PL" sz="1400" dirty="0"/>
          </a:p>
          <a:p>
            <a:pPr algn="just">
              <a:defRPr/>
            </a:pPr>
            <a:endParaRPr lang="pl-PL" dirty="0"/>
          </a:p>
        </p:txBody>
      </p:sp>
      <p:pic>
        <p:nvPicPr>
          <p:cNvPr id="10252" name="Obraz 8" descr="zysk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13" y="4572000"/>
            <a:ext cx="200025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434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434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357188" y="1344613"/>
            <a:ext cx="7572375" cy="369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Jakie projekty są wyłączone ze wsparcia w ramach II Osi Priorytetowej MRPO ?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357188" y="2000250"/>
            <a:ext cx="7572375" cy="3692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pl-PL" b="1" u="sng" dirty="0">
                <a:solidFill>
                  <a:srgbClr val="002060"/>
                </a:solidFill>
              </a:rPr>
              <a:t>projekty z branży handlowej </a:t>
            </a:r>
            <a:r>
              <a:rPr lang="pl-PL" dirty="0">
                <a:solidFill>
                  <a:srgbClr val="002060"/>
                </a:solidFill>
              </a:rPr>
              <a:t>(handel hurtowy i detaliczny),</a:t>
            </a:r>
          </a:p>
          <a:p>
            <a:pPr>
              <a:defRPr/>
            </a:pPr>
            <a:endParaRPr lang="pl-PL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pl-PL" b="1" u="sng" dirty="0">
                <a:solidFill>
                  <a:srgbClr val="002060"/>
                </a:solidFill>
              </a:rPr>
              <a:t>projekty z branży turystycznej </a:t>
            </a:r>
            <a:r>
              <a:rPr lang="pl-PL" i="1" dirty="0">
                <a:solidFill>
                  <a:srgbClr val="002060"/>
                </a:solidFill>
              </a:rPr>
              <a:t>(3 Oś Priorytetowa MRPO „Turystyka i przemysł kulturowy, Działanie 3.1 „Rozwój infrastruktury turystycznej”), </a:t>
            </a:r>
            <a:r>
              <a:rPr lang="pl-PL" b="1" dirty="0">
                <a:solidFill>
                  <a:srgbClr val="002060"/>
                </a:solidFill>
              </a:rPr>
              <a:t>FEM – tel. 012 29 90 777/778/779</a:t>
            </a:r>
          </a:p>
          <a:p>
            <a:pPr>
              <a:defRPr/>
            </a:pPr>
            <a:endParaRPr lang="pl-PL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pl-PL" dirty="0">
                <a:solidFill>
                  <a:srgbClr val="002060"/>
                </a:solidFill>
              </a:rPr>
              <a:t>wyłączeniu podlegają także </a:t>
            </a:r>
            <a:r>
              <a:rPr lang="pl-PL" b="1" u="sng" dirty="0">
                <a:solidFill>
                  <a:srgbClr val="002060"/>
                </a:solidFill>
              </a:rPr>
              <a:t>osoby ubezpieczone w KRUS</a:t>
            </a:r>
            <a:r>
              <a:rPr lang="pl-PL" u="sng" dirty="0">
                <a:solidFill>
                  <a:srgbClr val="002060"/>
                </a:solidFill>
              </a:rPr>
              <a:t> </a:t>
            </a:r>
          </a:p>
          <a:p>
            <a:pPr>
              <a:defRPr/>
            </a:pPr>
            <a:endParaRPr lang="pl-PL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pl-PL" b="1" u="sng" dirty="0">
                <a:solidFill>
                  <a:srgbClr val="002060"/>
                </a:solidFill>
              </a:rPr>
              <a:t>wsparcie nie będzie mogło być udzielone  przed upływem ustalonego okresu karencji (2 lata) podmiotom, które rozpoczęły działalność gospodarczą uzyskując wsparcie z EFS  </a:t>
            </a:r>
            <a:r>
              <a:rPr lang="pl-PL" dirty="0">
                <a:solidFill>
                  <a:srgbClr val="002060"/>
                </a:solidFill>
              </a:rPr>
              <a:t>(warunek dotyczy projektów realizowanych </a:t>
            </a:r>
            <a:br>
              <a:rPr lang="pl-PL" dirty="0">
                <a:solidFill>
                  <a:srgbClr val="002060"/>
                </a:solidFill>
              </a:rPr>
            </a:br>
            <a:r>
              <a:rPr lang="pl-PL" dirty="0">
                <a:solidFill>
                  <a:srgbClr val="002060"/>
                </a:solidFill>
              </a:rPr>
              <a:t>w perspektywie finansowej </a:t>
            </a:r>
            <a:r>
              <a:rPr lang="pl-PL" u="sng" dirty="0">
                <a:solidFill>
                  <a:srgbClr val="002060"/>
                </a:solidFill>
              </a:rPr>
              <a:t>2007-2013</a:t>
            </a:r>
            <a:r>
              <a:rPr lang="pl-PL" dirty="0">
                <a:solidFill>
                  <a:srgbClr val="002060"/>
                </a:solidFill>
              </a:rPr>
              <a:t>)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536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536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le tekstowe 10"/>
          <p:cNvSpPr txBox="1"/>
          <p:nvPr/>
        </p:nvSpPr>
        <p:spPr>
          <a:xfrm>
            <a:off x="285750" y="1857375"/>
            <a:ext cx="7572375" cy="430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pl-PL" sz="1600" b="1" u="sng" dirty="0">
                <a:solidFill>
                  <a:srgbClr val="002060"/>
                </a:solidFill>
                <a:latin typeface="+mj-lt"/>
              </a:rPr>
              <a:t>projekty przedsiębiorstw prowadzących działalność gospodarczą nie dłużej niż rok, polegające na świadczeniu usług drogą elektroniczną oraz wytworzeniu produktów cyfrowych niezbędnych do świadczenia tych usług</a:t>
            </a:r>
            <a:r>
              <a:rPr lang="pl-PL" sz="1600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pl-PL" sz="1600" i="1" dirty="0">
                <a:solidFill>
                  <a:srgbClr val="002060"/>
                </a:solidFill>
                <a:latin typeface="+mj-lt"/>
              </a:rPr>
              <a:t>(8 Oś Priorytetowa POIG, Działanie 8.1 „Wspieranie dział. gosp. w dziedzinie gosp. elektronicznej”), </a:t>
            </a:r>
            <a:r>
              <a:rPr lang="pl-PL" sz="1600" b="1" dirty="0">
                <a:solidFill>
                  <a:srgbClr val="002060"/>
                </a:solidFill>
                <a:latin typeface="+mj-lt"/>
              </a:rPr>
              <a:t>MARR - tel. 012 617 66 36 </a:t>
            </a:r>
          </a:p>
          <a:p>
            <a:pPr>
              <a:defRPr/>
            </a:pPr>
            <a:endParaRPr lang="pl-PL" sz="1600" dirty="0">
              <a:solidFill>
                <a:srgbClr val="002060"/>
              </a:solidFill>
              <a:latin typeface="+mj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pl-PL" sz="1600" b="1" u="sng" dirty="0">
                <a:solidFill>
                  <a:srgbClr val="002060"/>
                </a:solidFill>
                <a:latin typeface="+mj-lt"/>
              </a:rPr>
              <a:t>projekty polegające na wspólnych przedsięwzięciach technicznych i organizacyjnych, których efektem jest realizacja procesów biznesowych w formie elektronicznej obejmujących 3 lub więcej MŚP, projekty </a:t>
            </a:r>
            <a:r>
              <a:rPr lang="pl-PL" sz="1600" b="1" u="sng" dirty="0" err="1">
                <a:solidFill>
                  <a:srgbClr val="002060"/>
                </a:solidFill>
                <a:latin typeface="+mj-lt"/>
              </a:rPr>
              <a:t>wspierajace</a:t>
            </a:r>
            <a:r>
              <a:rPr lang="pl-PL" sz="1600" b="1" u="sng" dirty="0">
                <a:solidFill>
                  <a:srgbClr val="002060"/>
                </a:solidFill>
                <a:latin typeface="+mj-lt"/>
              </a:rPr>
              <a:t> elektroniczny biznes (B2B) </a:t>
            </a:r>
          </a:p>
          <a:p>
            <a:pPr>
              <a:defRPr/>
            </a:pPr>
            <a:r>
              <a:rPr lang="pl-PL" sz="1600" i="1" dirty="0">
                <a:solidFill>
                  <a:srgbClr val="002060"/>
                </a:solidFill>
                <a:latin typeface="+mj-lt"/>
              </a:rPr>
              <a:t>(8 Oś Priorytetowa POIG, Działanie 8.2 „Wspieranie wdrażania elektronicznego biznesu typu B2B”), </a:t>
            </a:r>
            <a:r>
              <a:rPr lang="pl-PL" sz="1600" b="1" dirty="0">
                <a:solidFill>
                  <a:srgbClr val="002060"/>
                </a:solidFill>
                <a:latin typeface="+mj-lt"/>
              </a:rPr>
              <a:t>MARR - tel. 012 617 66 36</a:t>
            </a:r>
            <a:r>
              <a:rPr lang="pl-PL" sz="1600" b="1" i="1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>
              <a:defRPr/>
            </a:pPr>
            <a:endParaRPr lang="pl-PL" sz="1600" dirty="0">
              <a:solidFill>
                <a:srgbClr val="002060"/>
              </a:solidFill>
              <a:latin typeface="+mj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pl-PL" sz="1600" b="1" u="sng" dirty="0">
                <a:solidFill>
                  <a:srgbClr val="002060"/>
                </a:solidFill>
                <a:latin typeface="+mj-lt"/>
              </a:rPr>
              <a:t>projekty </a:t>
            </a:r>
            <a:r>
              <a:rPr lang="pl-PL" sz="1600" b="1" u="sng" dirty="0" err="1">
                <a:solidFill>
                  <a:srgbClr val="002060"/>
                </a:solidFill>
                <a:latin typeface="+mj-lt"/>
              </a:rPr>
              <a:t>mikroprzedsiębiorstw</a:t>
            </a:r>
            <a:r>
              <a:rPr lang="pl-PL" sz="1600" b="1" u="sng" dirty="0">
                <a:solidFill>
                  <a:srgbClr val="002060"/>
                </a:solidFill>
                <a:latin typeface="+mj-lt"/>
              </a:rPr>
              <a:t> kwalifikujące się do wsparcia w ramach Programu Rozwoju Obszarów Wiejskich</a:t>
            </a:r>
            <a:r>
              <a:rPr lang="pl-PL" sz="1600" u="sng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pl-PL" sz="1600" dirty="0">
                <a:solidFill>
                  <a:srgbClr val="002060"/>
                </a:solidFill>
                <a:latin typeface="+mj-lt"/>
              </a:rPr>
              <a:t>(</a:t>
            </a:r>
            <a:r>
              <a:rPr lang="pl-PL" sz="1600" i="1" dirty="0">
                <a:solidFill>
                  <a:srgbClr val="002060"/>
                </a:solidFill>
                <a:latin typeface="+mj-lt"/>
              </a:rPr>
              <a:t>3 Oś Priorytetowa PROW, Działanie 312 „Tworzenie i rozwój </a:t>
            </a:r>
            <a:r>
              <a:rPr lang="pl-PL" sz="1600" i="1" dirty="0" err="1">
                <a:solidFill>
                  <a:srgbClr val="002060"/>
                </a:solidFill>
                <a:latin typeface="+mj-lt"/>
              </a:rPr>
              <a:t>mikroprzedsiębiorstw</a:t>
            </a:r>
            <a:r>
              <a:rPr lang="pl-PL" sz="1600" i="1" dirty="0">
                <a:solidFill>
                  <a:srgbClr val="002060"/>
                </a:solidFill>
                <a:latin typeface="+mj-lt"/>
              </a:rPr>
              <a:t>”),  </a:t>
            </a:r>
            <a:r>
              <a:rPr lang="pl-PL" sz="1600" b="1" dirty="0" err="1">
                <a:solidFill>
                  <a:srgbClr val="002060"/>
                </a:solidFill>
                <a:latin typeface="+mj-lt"/>
              </a:rPr>
              <a:t>ARiMR</a:t>
            </a:r>
            <a:r>
              <a:rPr lang="pl-PL" sz="1600" b="1" dirty="0">
                <a:solidFill>
                  <a:srgbClr val="002060"/>
                </a:solidFill>
                <a:latin typeface="+mj-lt"/>
              </a:rPr>
              <a:t> – tel. 012 627 80 40</a:t>
            </a:r>
            <a:endParaRPr lang="pl-PL" sz="1600" dirty="0">
              <a:solidFill>
                <a:srgbClr val="002060"/>
              </a:solidFill>
              <a:latin typeface="+mj-lt"/>
            </a:endParaRPr>
          </a:p>
          <a:p>
            <a:pPr>
              <a:defRPr/>
            </a:pP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57188" y="1344613"/>
            <a:ext cx="7572375" cy="369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Jakie projekty są wyłączone ze wsparcia w ramach Działania 2.1 A MRPO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6390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6393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57188" y="1271588"/>
            <a:ext cx="7537450" cy="4892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	</a:t>
            </a:r>
            <a:r>
              <a:rPr lang="pl-PL" sz="1200" b="1" dirty="0">
                <a:solidFill>
                  <a:srgbClr val="FF6600"/>
                </a:solidFill>
                <a:latin typeface="+mj-lt"/>
              </a:rPr>
              <a:t>Kryteria kwalifikacji do Programu Rozwoju Obszarów Wiejskich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100" b="1" dirty="0">
              <a:solidFill>
                <a:srgbClr val="FF6600"/>
              </a:solidFill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0066"/>
                </a:solidFill>
                <a:latin typeface="+mj-lt"/>
              </a:rPr>
              <a:t>         Aby projekt mikroprzedsiębiorcy kwalifikował się do wsparcia w  ramach PROW musi spełnić następujące warunki </a:t>
            </a:r>
            <a:r>
              <a:rPr lang="pl-PL" sz="1100" b="1" dirty="0">
                <a:solidFill>
                  <a:srgbClr val="FF6600"/>
                </a:solidFill>
                <a:latin typeface="+mj-lt"/>
              </a:rPr>
              <a:t>(NIE KWALIFIKUJE SIĘ WTEDY W RAMACH MRPO)</a:t>
            </a:r>
            <a:r>
              <a:rPr lang="pl-PL" sz="1100" b="1" dirty="0">
                <a:solidFill>
                  <a:srgbClr val="000099"/>
                </a:solidFill>
                <a:latin typeface="+mj-lt"/>
              </a:rPr>
              <a:t>:</a:t>
            </a:r>
            <a:r>
              <a:rPr lang="pl-PL" sz="1100" b="1" dirty="0">
                <a:solidFill>
                  <a:srgbClr val="000066"/>
                </a:solidFill>
                <a:latin typeface="+mj-lt"/>
              </a:rPr>
              <a:t/>
            </a:r>
            <a:br>
              <a:rPr lang="pl-PL" sz="1100" b="1" dirty="0">
                <a:solidFill>
                  <a:srgbClr val="000066"/>
                </a:solidFill>
                <a:latin typeface="+mj-lt"/>
              </a:rPr>
            </a:br>
            <a:endParaRPr lang="pl-PL" sz="1100" b="1" dirty="0">
              <a:solidFill>
                <a:srgbClr val="000066"/>
              </a:solidFill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dirty="0">
                <a:solidFill>
                  <a:srgbClr val="000066"/>
                </a:solidFill>
                <a:latin typeface="+mj-lt"/>
              </a:rPr>
              <a:t>        1. Miejsce zamieszkania przedsiębiorcy (w przypadku osoby fizycznej prowadzącej działalność gospodarczą) lub siedziba; oddział firmy (w przypadku osoby prawnej) oraz, w przypadku projektów związanych z budową, przebudową, remontem połączonym z modernizacją, wyposażeniem lub zagospodarowaniem nieruchomości, miejsce położenia nieruchomości, znajdują się w miejscowości należącej do gminy wiejskiej lub gminy miejsko-wiejskiej, </a:t>
            </a:r>
            <a:br>
              <a:rPr lang="pl-PL" sz="1100" dirty="0">
                <a:solidFill>
                  <a:srgbClr val="000066"/>
                </a:solidFill>
                <a:latin typeface="+mj-lt"/>
              </a:rPr>
            </a:br>
            <a:r>
              <a:rPr lang="pl-PL" sz="1100" dirty="0">
                <a:solidFill>
                  <a:srgbClr val="000066"/>
                </a:solidFill>
                <a:latin typeface="+mj-lt"/>
              </a:rPr>
              <a:t>z wyłączeniem miast liczących powyżej 5 tys. mieszkańców (w przypadku podmiotów prowadzących działalność gospodarczą obejmującą świadczenie usług dla gospodarstw rolnych lub leśnictwa – z wyłączeniem miast liczących pow. 20 tys. mieszkańców), lub gminy miejskiej, z wyłączeniem miejscowości powyżej 5 tys. mieszkańców.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100" dirty="0">
              <a:solidFill>
                <a:srgbClr val="000066"/>
              </a:solidFill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dirty="0">
                <a:solidFill>
                  <a:srgbClr val="000066"/>
                </a:solidFill>
                <a:latin typeface="+mj-lt"/>
              </a:rPr>
              <a:t>        2. Obszar działalności, czyli </a:t>
            </a:r>
            <a:r>
              <a:rPr lang="pl-PL" sz="1100" b="1" dirty="0">
                <a:solidFill>
                  <a:srgbClr val="000066"/>
                </a:solidFill>
                <a:latin typeface="+mj-lt"/>
              </a:rPr>
              <a:t>właściwy kod PKD </a:t>
            </a:r>
            <a:r>
              <a:rPr lang="pl-PL" sz="1100" dirty="0">
                <a:solidFill>
                  <a:srgbClr val="000066"/>
                </a:solidFill>
                <a:latin typeface="+mj-lt"/>
              </a:rPr>
              <a:t>w ramach którego realizowany będzie projekt znajduje się w wykazie kodów PKD w Rozporządzeniu Ministra Rolnictwa i Rozwoju Wsi z dnia 17 lipca 2008 r. w sprawie szczegółowych warunków i trybu przyznawania dofinansowania oraz wypłaty pomocy finansowej w ramach działania „Tworzenie i rozwój mikroprzedsiębiorstw” objętego Programem Rozwoju Obszarów Wiejskich na lata 2007-2013.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100" dirty="0">
              <a:solidFill>
                <a:srgbClr val="000066"/>
              </a:solidFill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dirty="0">
                <a:solidFill>
                  <a:srgbClr val="000066"/>
                </a:solidFill>
                <a:latin typeface="+mj-lt"/>
              </a:rPr>
              <a:t>        3. Efektem realizacji projektu będzie </a:t>
            </a:r>
            <a:r>
              <a:rPr lang="pl-PL" sz="1100" b="1" dirty="0">
                <a:solidFill>
                  <a:srgbClr val="000066"/>
                </a:solidFill>
                <a:latin typeface="+mj-lt"/>
              </a:rPr>
              <a:t>utworzenie nowych miejsc pracy.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400" b="1" dirty="0">
              <a:solidFill>
                <a:srgbClr val="000066"/>
              </a:solidFill>
              <a:latin typeface="+mj-lt"/>
            </a:endParaRPr>
          </a:p>
          <a:p>
            <a:pPr marL="457200" indent="-457200">
              <a:defRPr/>
            </a:pPr>
            <a:r>
              <a:rPr lang="pl-PL" sz="1200" b="1" dirty="0">
                <a:solidFill>
                  <a:srgbClr val="000099"/>
                </a:solidFill>
                <a:latin typeface="+mj-lt"/>
              </a:rPr>
              <a:t>             </a:t>
            </a:r>
          </a:p>
          <a:p>
            <a:pPr marL="457200" indent="-457200">
              <a:defRPr/>
            </a:pPr>
            <a:r>
              <a:rPr lang="pl-PL" sz="1200" b="1" dirty="0">
                <a:solidFill>
                  <a:srgbClr val="000099"/>
                </a:solidFill>
                <a:latin typeface="+mj-lt"/>
              </a:rPr>
              <a:t>             Program Rozwoju Obszarów Wiejskich (PROW); </a:t>
            </a:r>
            <a:r>
              <a:rPr lang="pl-PL" sz="1200" b="1" dirty="0">
                <a:solidFill>
                  <a:srgbClr val="FF6600"/>
                </a:solidFill>
                <a:latin typeface="+mj-lt"/>
              </a:rPr>
              <a:t>Działanie 312 „Tworzenie i rozwój </a:t>
            </a:r>
            <a:r>
              <a:rPr lang="pl-PL" sz="1200" b="1" dirty="0" err="1">
                <a:solidFill>
                  <a:srgbClr val="FF6600"/>
                </a:solidFill>
                <a:latin typeface="+mj-lt"/>
              </a:rPr>
              <a:t>mikroprzedsiębiorstw</a:t>
            </a:r>
            <a:r>
              <a:rPr lang="pl-PL" sz="1200" b="1" dirty="0">
                <a:solidFill>
                  <a:srgbClr val="FF6600"/>
                </a:solidFill>
                <a:latin typeface="+mj-lt"/>
              </a:rPr>
              <a:t>”; </a:t>
            </a:r>
            <a:br>
              <a:rPr lang="pl-PL" sz="1200" b="1" dirty="0">
                <a:solidFill>
                  <a:srgbClr val="FF6600"/>
                </a:solidFill>
                <a:latin typeface="+mj-lt"/>
              </a:rPr>
            </a:br>
            <a:r>
              <a:rPr lang="pl-PL" sz="1200" b="1" dirty="0">
                <a:solidFill>
                  <a:srgbClr val="FF6600"/>
                </a:solidFill>
                <a:latin typeface="+mj-lt"/>
              </a:rPr>
              <a:t>Agencja Restrukturyzacji i Modernizacji Rolnictwa Oddział Regionalny w Krakowie - 012 629 80 40; </a:t>
            </a:r>
            <a:r>
              <a:rPr lang="pl-PL" sz="1200" b="1" dirty="0">
                <a:solidFill>
                  <a:srgbClr val="FF6600"/>
                </a:solidFill>
                <a:latin typeface="+mj-lt"/>
                <a:hlinkClick r:id="rId8"/>
              </a:rPr>
              <a:t>http://www.arimr.gov.pl/</a:t>
            </a:r>
            <a:endParaRPr lang="pl-PL" sz="1200" b="1" dirty="0">
              <a:solidFill>
                <a:srgbClr val="FF6600"/>
              </a:solidFill>
              <a:latin typeface="+mj-lt"/>
            </a:endParaRPr>
          </a:p>
          <a:p>
            <a:pPr marL="457200" indent="-457200">
              <a:defRPr/>
            </a:pPr>
            <a:r>
              <a:rPr lang="pl-PL" sz="1200" b="1" dirty="0">
                <a:solidFill>
                  <a:srgbClr val="FF6600"/>
                </a:solidFill>
                <a:latin typeface="+mj-lt"/>
              </a:rPr>
              <a:t>	</a:t>
            </a:r>
          </a:p>
          <a:p>
            <a:pPr marL="457200" indent="-457200">
              <a:defRPr/>
            </a:pPr>
            <a:r>
              <a:rPr lang="pl-PL" sz="1200" dirty="0">
                <a:solidFill>
                  <a:srgbClr val="000066"/>
                </a:solidFill>
                <a:latin typeface="+mj-lt"/>
              </a:rPr>
              <a:t>	Pierwszy nabór wniosków trwał od 5 do 18 maja. Alokacja pieniężna na 2009 r. nie została wyczerpana i nabór zostanie ogłoszony ponownie. Infolinia </a:t>
            </a:r>
            <a:r>
              <a:rPr lang="pl-PL" sz="1200" dirty="0" err="1">
                <a:solidFill>
                  <a:srgbClr val="000066"/>
                </a:solidFill>
                <a:latin typeface="+mj-lt"/>
              </a:rPr>
              <a:t>ARiMR</a:t>
            </a:r>
            <a:r>
              <a:rPr lang="pl-PL" sz="1200" dirty="0">
                <a:solidFill>
                  <a:srgbClr val="000066"/>
                </a:solidFill>
                <a:latin typeface="+mj-lt"/>
              </a:rPr>
              <a:t>:  800 38 00 84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078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081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6"/>
          <p:cNvSpPr txBox="1">
            <a:spLocks noChangeArrowheads="1"/>
          </p:cNvSpPr>
          <p:nvPr/>
        </p:nvSpPr>
        <p:spPr bwMode="auto">
          <a:xfrm>
            <a:off x="250825" y="2209800"/>
            <a:ext cx="782161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Warunki dla rozwoju społeczeństwa opartego na wiedzy.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FF6600"/>
                </a:solidFill>
                <a:latin typeface="Tahoma" pitchFamily="34" charset="0"/>
              </a:rPr>
              <a:t> Gospodarka regionalnej szansy.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Turystyka i przemysł kulturowy.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Infrastruktura dla rozwoju gospodarczego.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Krakowski Obszar Metropolitalny.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Spójność wewnątrzregionalna.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Infrastruktura ochrony środowiska.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Współpraca międzyregionalna.</a:t>
            </a:r>
          </a:p>
          <a:p>
            <a:pPr marL="609600" indent="-609600">
              <a:buFontTx/>
              <a:buAutoNum type="romanUcPeriod"/>
            </a:pPr>
            <a:r>
              <a:rPr lang="pl-PL" sz="1600" b="1">
                <a:solidFill>
                  <a:srgbClr val="000066"/>
                </a:solidFill>
                <a:latin typeface="Tahoma" pitchFamily="34" charset="0"/>
              </a:rPr>
              <a:t> Pomoc techniczna.</a:t>
            </a:r>
            <a:endParaRPr lang="pl-PL" sz="1600" b="1">
              <a:solidFill>
                <a:srgbClr val="FF6600"/>
              </a:solidFill>
              <a:latin typeface="Tahoma" pitchFamily="34" charset="0"/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4648200" y="4505325"/>
            <a:ext cx="3286125" cy="1423988"/>
          </a:xfrm>
          <a:prstGeom prst="foldedCorner">
            <a:avLst>
              <a:gd name="adj" fmla="val 10949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b="1" dirty="0">
                <a:solidFill>
                  <a:srgbClr val="002060"/>
                </a:solidFill>
                <a:latin typeface="Tahoma" pitchFamily="34" charset="0"/>
              </a:rPr>
              <a:t>Małopolskie Centrum Przedsiębiorczości </a:t>
            </a:r>
            <a:r>
              <a:rPr lang="pl-PL" sz="1200" dirty="0">
                <a:solidFill>
                  <a:srgbClr val="002060"/>
                </a:solidFill>
                <a:latin typeface="Tahoma" pitchFamily="34" charset="0"/>
              </a:rPr>
              <a:t>jest wojewódzka samorządowa jednostka organizacyjna Województwa Małopolskiego zajmującą się w zakresie MRPO wdrażaniem tylko II Osi Priorytetowej – Gospodarki Regionalnej Szansy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200" b="1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47663" y="1524000"/>
            <a:ext cx="7500937" cy="376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Małopolski Regionalny Program Operacyjny na lata 2007-2013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11430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285750" y="1143000"/>
            <a:ext cx="7715250" cy="1384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Wydatki kwalifikowane w ramach Działania 2.1 A MRPO</a:t>
            </a:r>
          </a:p>
          <a:p>
            <a:pPr algn="ctr">
              <a:defRPr/>
            </a:pP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racjonalne, efektywne, niezbędne do realizacji projektu, </a:t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poniesione w okresie kwalifikowalności…</a:t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1400" b="1" dirty="0">
                <a:solidFill>
                  <a:srgbClr val="000066"/>
                </a:solidFill>
                <a:latin typeface="Tahoma" pitchFamily="34" charset="0"/>
              </a:rPr>
              <a:t/>
            </a:r>
            <a:br>
              <a:rPr lang="pl-PL" sz="1400" b="1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400" b="1" dirty="0">
                <a:solidFill>
                  <a:srgbClr val="000066"/>
                </a:solidFill>
                <a:latin typeface="Tahoma" pitchFamily="34" charset="0"/>
              </a:rPr>
              <a:t>Jakie są rodzaje wydatków kwalifikowanych?</a:t>
            </a:r>
            <a:r>
              <a:rPr lang="pl-PL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285750" y="2071688"/>
            <a:ext cx="7715250" cy="4786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pl-PL" dirty="0">
                <a:solidFill>
                  <a:srgbClr val="FF0000"/>
                </a:solidFill>
                <a:latin typeface="+mj-lt"/>
              </a:rPr>
              <a:t> </a:t>
            </a:r>
            <a:r>
              <a:rPr lang="pl-PL" b="1" dirty="0">
                <a:solidFill>
                  <a:srgbClr val="FF0000"/>
                </a:solidFill>
                <a:latin typeface="+mj-lt"/>
              </a:rPr>
              <a:t>środki trwałe </a:t>
            </a:r>
            <a:r>
              <a:rPr lang="pl-PL" b="1" dirty="0">
                <a:solidFill>
                  <a:srgbClr val="002060"/>
                </a:solidFill>
                <a:latin typeface="+mj-lt"/>
              </a:rPr>
              <a:t>(maszyny, urządzenia, wyposażenie, linie technologiczne) </a:t>
            </a:r>
            <a:br>
              <a:rPr lang="pl-PL" b="1" dirty="0">
                <a:solidFill>
                  <a:srgbClr val="002060"/>
                </a:solidFill>
                <a:latin typeface="+mj-lt"/>
              </a:rPr>
            </a:br>
            <a:r>
              <a:rPr lang="pl-PL" u="sng" dirty="0">
                <a:solidFill>
                  <a:srgbClr val="002060"/>
                </a:solidFill>
                <a:latin typeface="+mj-lt"/>
              </a:rPr>
              <a:t>o przewidywanym okresie ekonomicznej użyteczności dłuższym niż rok.</a:t>
            </a:r>
          </a:p>
          <a:p>
            <a:pPr>
              <a:defRPr/>
            </a:pPr>
            <a:r>
              <a:rPr lang="pl-PL" b="1" dirty="0">
                <a:solidFill>
                  <a:srgbClr val="002060"/>
                </a:solidFill>
              </a:rPr>
              <a:t/>
            </a:r>
            <a:br>
              <a:rPr lang="pl-PL" b="1" dirty="0">
                <a:solidFill>
                  <a:srgbClr val="002060"/>
                </a:solidFill>
              </a:rPr>
            </a:br>
            <a:r>
              <a:rPr lang="pl-PL" b="1" dirty="0">
                <a:solidFill>
                  <a:srgbClr val="002060"/>
                </a:solidFill>
              </a:rPr>
              <a:t>W przypadku zakupu używanych środków trwałych beneficjent musi założyć oświadczenie, że środek ten nie był współfinansowany z publicznych środków krajowych ani wspólnotowych w okresie 7 lat poprzedzających datę dokonania zakupu danego środka trwałego przez Beneficjenta.</a:t>
            </a:r>
          </a:p>
          <a:p>
            <a:pPr>
              <a:defRPr/>
            </a:pPr>
            <a:endParaRPr lang="pl-PL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pl-PL" b="1" dirty="0">
                <a:solidFill>
                  <a:srgbClr val="FF0000"/>
                </a:solidFill>
              </a:rPr>
              <a:t> wydatki na zakup materiałów budowlanych i usług robót budowlanych</a:t>
            </a:r>
          </a:p>
          <a:p>
            <a:pPr>
              <a:defRPr/>
            </a:pPr>
            <a:r>
              <a:rPr lang="pl-PL" dirty="0">
                <a:solidFill>
                  <a:srgbClr val="002060"/>
                </a:solidFill>
              </a:rPr>
              <a:t>wydatki na zakup materiałów i usługa budowlanych mogą </a:t>
            </a:r>
            <a:r>
              <a:rPr lang="pl-PL" dirty="0" err="1">
                <a:solidFill>
                  <a:srgbClr val="002060"/>
                </a:solidFill>
              </a:rPr>
              <a:t>max</a:t>
            </a:r>
            <a:r>
              <a:rPr lang="pl-PL" dirty="0">
                <a:solidFill>
                  <a:srgbClr val="002060"/>
                </a:solidFill>
              </a:rPr>
              <a:t>. stanowić </a:t>
            </a:r>
            <a:r>
              <a:rPr lang="pl-PL" b="1" dirty="0">
                <a:solidFill>
                  <a:srgbClr val="FF6600"/>
                </a:solidFill>
              </a:rPr>
              <a:t>50%</a:t>
            </a:r>
            <a:r>
              <a:rPr lang="pl-PL" dirty="0">
                <a:solidFill>
                  <a:srgbClr val="002060"/>
                </a:solidFill>
              </a:rPr>
              <a:t> </a:t>
            </a:r>
            <a:br>
              <a:rPr lang="pl-PL" dirty="0">
                <a:solidFill>
                  <a:srgbClr val="002060"/>
                </a:solidFill>
              </a:rPr>
            </a:br>
            <a:r>
              <a:rPr lang="pl-PL" dirty="0">
                <a:solidFill>
                  <a:srgbClr val="002060"/>
                </a:solidFill>
              </a:rPr>
              <a:t>całkowitych wydatków kwalifikujących się </a:t>
            </a:r>
            <a:br>
              <a:rPr lang="pl-PL" dirty="0">
                <a:solidFill>
                  <a:srgbClr val="002060"/>
                </a:solidFill>
              </a:rPr>
            </a:br>
            <a:r>
              <a:rPr lang="pl-PL" dirty="0">
                <a:solidFill>
                  <a:srgbClr val="002060"/>
                </a:solidFill>
              </a:rPr>
              <a:t>do objęcia wsparciem.</a:t>
            </a:r>
          </a:p>
          <a:p>
            <a:pPr>
              <a:defRPr/>
            </a:pPr>
            <a:endParaRPr lang="pl-P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pl-PL" b="1" dirty="0">
                <a:solidFill>
                  <a:srgbClr val="FF0000"/>
                </a:solidFill>
                <a:latin typeface="+mj-lt"/>
              </a:rPr>
              <a:t> nabycie nieruchomości niezabudowanej 10% lub zabudowanej 50%</a:t>
            </a:r>
          </a:p>
          <a:p>
            <a:pPr>
              <a:defRPr/>
            </a:pPr>
            <a:r>
              <a:rPr lang="pl-PL" dirty="0">
                <a:solidFill>
                  <a:srgbClr val="002060"/>
                </a:solidFill>
                <a:latin typeface="+mj-lt"/>
              </a:rPr>
              <a:t>wydatki na nabycie nieruchomości mogą stanowić </a:t>
            </a:r>
            <a:r>
              <a:rPr lang="pl-PL" dirty="0" err="1">
                <a:solidFill>
                  <a:srgbClr val="002060"/>
                </a:solidFill>
              </a:rPr>
              <a:t>max</a:t>
            </a:r>
            <a:r>
              <a:rPr lang="pl-PL" dirty="0">
                <a:solidFill>
                  <a:srgbClr val="002060"/>
                </a:solidFill>
              </a:rPr>
              <a:t>.</a:t>
            </a:r>
            <a:r>
              <a:rPr lang="pl-PL" dirty="0">
                <a:solidFill>
                  <a:srgbClr val="002060"/>
                </a:solidFill>
                <a:latin typeface="+mj-lt"/>
              </a:rPr>
              <a:t> </a:t>
            </a:r>
            <a:r>
              <a:rPr lang="pl-PL" b="1" dirty="0">
                <a:solidFill>
                  <a:srgbClr val="FF6600"/>
                </a:solidFill>
                <a:latin typeface="+mj-lt"/>
              </a:rPr>
              <a:t>50%</a:t>
            </a:r>
            <a:r>
              <a:rPr lang="pl-PL" dirty="0">
                <a:solidFill>
                  <a:srgbClr val="002060"/>
                </a:solidFill>
                <a:latin typeface="+mj-lt"/>
              </a:rPr>
              <a:t> całkowitych wydatków </a:t>
            </a:r>
            <a:br>
              <a:rPr lang="pl-PL" dirty="0">
                <a:solidFill>
                  <a:srgbClr val="002060"/>
                </a:solidFill>
                <a:latin typeface="+mj-lt"/>
              </a:rPr>
            </a:br>
            <a:r>
              <a:rPr lang="pl-PL" dirty="0">
                <a:solidFill>
                  <a:srgbClr val="002060"/>
                </a:solidFill>
                <a:latin typeface="+mj-lt"/>
              </a:rPr>
              <a:t>kwalifikujących się do objęcia wsparciem.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1857375" y="714375"/>
            <a:ext cx="6072188" cy="4302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sz="2200" b="1" dirty="0">
                <a:solidFill>
                  <a:schemeClr val="bg1"/>
                </a:solidFill>
                <a:latin typeface="Tahoma" pitchFamily="34" charset="0"/>
              </a:rPr>
              <a:t>Na co można uzyskać dofinansowanie?</a:t>
            </a:r>
            <a:r>
              <a:rPr lang="pl-PL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58750"/>
            <a:ext cx="928687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28625" y="1071563"/>
            <a:ext cx="7500938" cy="369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Wydatki kwalifikowane w ramach Działania 2.1 A MRPO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214313" y="1533525"/>
            <a:ext cx="7643812" cy="5324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pl-PL" sz="1300" b="1" dirty="0">
                <a:solidFill>
                  <a:srgbClr val="FF0000"/>
                </a:solidFill>
              </a:rPr>
              <a:t> zakup wartości niematerialnych i prawnych m.in. licencje, patenty, </a:t>
            </a:r>
            <a:r>
              <a:rPr lang="pl-PL" sz="1300" b="1" dirty="0" err="1">
                <a:solidFill>
                  <a:srgbClr val="FF0000"/>
                </a:solidFill>
              </a:rPr>
              <a:t>know</a:t>
            </a:r>
            <a:r>
              <a:rPr lang="pl-PL" sz="1300" b="1" dirty="0">
                <a:solidFill>
                  <a:srgbClr val="FF0000"/>
                </a:solidFill>
              </a:rPr>
              <a:t> </a:t>
            </a:r>
            <a:r>
              <a:rPr lang="pl-PL" sz="1300" b="1" dirty="0" err="1">
                <a:solidFill>
                  <a:srgbClr val="FF0000"/>
                </a:solidFill>
              </a:rPr>
              <a:t>how</a:t>
            </a:r>
            <a:endParaRPr lang="pl-PL" sz="13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pl-PL" sz="1400" dirty="0">
                <a:solidFill>
                  <a:srgbClr val="002060"/>
                </a:solidFill>
              </a:rPr>
              <a:t>a)    zostanie zakupiona od strony trzeciej na warunkach rynkowych, </a:t>
            </a:r>
            <a:br>
              <a:rPr lang="pl-PL" sz="1400" dirty="0">
                <a:solidFill>
                  <a:srgbClr val="002060"/>
                </a:solidFill>
              </a:rPr>
            </a:br>
            <a:r>
              <a:rPr lang="pl-PL" sz="1400" dirty="0">
                <a:solidFill>
                  <a:srgbClr val="002060"/>
                </a:solidFill>
              </a:rPr>
              <a:t>b)    zostanie ujęta w ewidencji księgowej beneficjenta,</a:t>
            </a:r>
            <a:br>
              <a:rPr lang="pl-PL" sz="1400" dirty="0">
                <a:solidFill>
                  <a:srgbClr val="002060"/>
                </a:solidFill>
              </a:rPr>
            </a:br>
            <a:r>
              <a:rPr lang="pl-PL" sz="1400" dirty="0">
                <a:solidFill>
                  <a:srgbClr val="002060"/>
                </a:solidFill>
              </a:rPr>
              <a:t>c)    </a:t>
            </a:r>
            <a:r>
              <a:rPr lang="pl-PL" sz="1400" b="1" dirty="0">
                <a:solidFill>
                  <a:srgbClr val="002060"/>
                </a:solidFill>
              </a:rPr>
              <a:t>będzie wykorzystywana wyłącznie przez nabywcę</a:t>
            </a:r>
            <a:r>
              <a:rPr lang="pl-PL" sz="1400" dirty="0">
                <a:solidFill>
                  <a:srgbClr val="002060"/>
                </a:solidFill>
              </a:rPr>
              <a:t>, oraz</a:t>
            </a:r>
            <a:br>
              <a:rPr lang="pl-PL" sz="1400" dirty="0">
                <a:solidFill>
                  <a:srgbClr val="002060"/>
                </a:solidFill>
              </a:rPr>
            </a:br>
            <a:r>
              <a:rPr lang="pl-PL" sz="1400" dirty="0">
                <a:solidFill>
                  <a:srgbClr val="002060"/>
                </a:solidFill>
              </a:rPr>
              <a:t>d)    podlega amortyzacji zgodnie z przepisami o rachunkowości.</a:t>
            </a:r>
          </a:p>
          <a:p>
            <a:pPr>
              <a:defRPr/>
            </a:pPr>
            <a:endParaRPr lang="pl-PL" sz="13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pl-PL" sz="1300" dirty="0">
                <a:solidFill>
                  <a:srgbClr val="002060"/>
                </a:solidFill>
              </a:rPr>
              <a:t>Nie jest możliwe odpłatne udostępnianie osobom trzecim np. oprogramowania, które zostało dofinansowane w ramach MRPO. Wyjątek - beneficjent kupując oprogramowanie nabywa również prawa </a:t>
            </a:r>
            <a:br>
              <a:rPr lang="pl-PL" sz="1300" dirty="0">
                <a:solidFill>
                  <a:srgbClr val="002060"/>
                </a:solidFill>
              </a:rPr>
            </a:br>
            <a:r>
              <a:rPr lang="pl-PL" sz="1300" b="1" u="sng" dirty="0">
                <a:solidFill>
                  <a:srgbClr val="002060"/>
                </a:solidFill>
              </a:rPr>
              <a:t>do udzielania sublicencji</a:t>
            </a:r>
            <a:r>
              <a:rPr lang="pl-PL" sz="1300" b="1" dirty="0">
                <a:solidFill>
                  <a:srgbClr val="002060"/>
                </a:solidFill>
              </a:rPr>
              <a:t> </a:t>
            </a:r>
            <a:r>
              <a:rPr lang="pl-PL" sz="1300" dirty="0">
                <a:solidFill>
                  <a:srgbClr val="002060"/>
                </a:solidFill>
              </a:rPr>
              <a:t>i na podstawie pisemnej umowy z podmiotami trzecim udziela im licencji na korzystanie z tego oprogramowania.</a:t>
            </a:r>
            <a:endParaRPr lang="pl-PL" sz="13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endParaRPr lang="pl-PL" sz="13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pl-PL" sz="1400" b="1" dirty="0">
                <a:solidFill>
                  <a:srgbClr val="FF0000"/>
                </a:solidFill>
              </a:rPr>
              <a:t> koszt wdrażania systemów zarządzania ISO </a:t>
            </a:r>
            <a:r>
              <a:rPr lang="pl-PL" sz="1400" dirty="0">
                <a:solidFill>
                  <a:schemeClr val="tx1"/>
                </a:solidFill>
              </a:rPr>
              <a:t>(</a:t>
            </a:r>
            <a:r>
              <a:rPr lang="pl-PL" sz="1400" b="1" dirty="0">
                <a:solidFill>
                  <a:srgbClr val="002060"/>
                </a:solidFill>
              </a:rPr>
              <a:t>pomoc de minimis, do </a:t>
            </a:r>
            <a:r>
              <a:rPr lang="pl-PL" sz="1400" b="1" dirty="0">
                <a:solidFill>
                  <a:srgbClr val="FF6600"/>
                </a:solidFill>
              </a:rPr>
              <a:t>50% </a:t>
            </a:r>
            <a:r>
              <a:rPr lang="pl-PL" sz="1400" b="1" dirty="0">
                <a:solidFill>
                  <a:srgbClr val="002060"/>
                </a:solidFill>
              </a:rPr>
              <a:t>wydatków kwalifikowanych) </a:t>
            </a:r>
            <a:r>
              <a:rPr lang="pl-PL" sz="1400" dirty="0">
                <a:solidFill>
                  <a:srgbClr val="002060"/>
                </a:solidFill>
              </a:rPr>
              <a:t>zgodność z wymaganiami normy ISO zostanie wiarygodnie zweryfikowana </a:t>
            </a:r>
            <a:br>
              <a:rPr lang="pl-PL" sz="1400" dirty="0">
                <a:solidFill>
                  <a:srgbClr val="002060"/>
                </a:solidFill>
              </a:rPr>
            </a:br>
            <a:r>
              <a:rPr lang="pl-PL" sz="1400" dirty="0">
                <a:solidFill>
                  <a:srgbClr val="002060"/>
                </a:solidFill>
              </a:rPr>
              <a:t>i potwierdzona certyfikatem zgodności wydanym przez niezależną jednostkę certyfikującą;  koszty audytu certyfikującego można uznać za kwalifikowane </a:t>
            </a:r>
            <a:r>
              <a:rPr lang="pl-PL" sz="1400" b="1" dirty="0">
                <a:solidFill>
                  <a:srgbClr val="002060"/>
                </a:solidFill>
              </a:rPr>
              <a:t>jedynie w przypadku pierwszej certyfikacji. Dopuszcza się uznanie za kwalifikowane kosztu recertyfikacji, ale wyłącznie w przypadku, gdy taka recertyfikacja będzie wiązała się z rozszerzeniem dotychczasowego zakresu certyfikatu o inne systemy zarządzania (np. środowiskowe, bhp).</a:t>
            </a:r>
            <a:r>
              <a:rPr lang="pl-PL" sz="1300" b="1" dirty="0">
                <a:solidFill>
                  <a:srgbClr val="002060"/>
                </a:solidFill>
              </a:rPr>
              <a:t/>
            </a:r>
            <a:br>
              <a:rPr lang="pl-PL" sz="1300" b="1" dirty="0">
                <a:solidFill>
                  <a:srgbClr val="002060"/>
                </a:solidFill>
              </a:rPr>
            </a:br>
            <a:endParaRPr lang="pl-PL" sz="13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pl-PL" sz="1400" b="1" dirty="0">
                <a:solidFill>
                  <a:srgbClr val="FF0000"/>
                </a:solidFill>
              </a:rPr>
              <a:t>usługi prawnicze, ekspertyzy techniczne i finansowe (do 5% całkowitych wydatków kwalifikowanych) </a:t>
            </a:r>
            <a:r>
              <a:rPr lang="pl-PL" sz="1300" b="1" dirty="0">
                <a:solidFill>
                  <a:srgbClr val="002060"/>
                </a:solidFill>
              </a:rPr>
              <a:t/>
            </a:r>
            <a:br>
              <a:rPr lang="pl-PL" sz="1300" b="1" dirty="0">
                <a:solidFill>
                  <a:srgbClr val="002060"/>
                </a:solidFill>
              </a:rPr>
            </a:br>
            <a:endParaRPr lang="pl-PL" sz="1200" b="1" dirty="0">
              <a:solidFill>
                <a:srgbClr val="002060"/>
              </a:solidFill>
              <a:latin typeface="Trebuchet MS" pitchFamily="34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pl-PL" sz="1200" b="1" dirty="0">
                <a:solidFill>
                  <a:srgbClr val="FF0000"/>
                </a:solidFill>
              </a:rPr>
              <a:t>zakup środków transportu/samochody specjalne </a:t>
            </a:r>
            <a:r>
              <a:rPr lang="pl-PL" sz="1200" b="1" dirty="0">
                <a:solidFill>
                  <a:srgbClr val="002060"/>
                </a:solidFill>
              </a:rPr>
              <a:t>(do </a:t>
            </a:r>
            <a:r>
              <a:rPr lang="pl-PL" sz="1200" b="1" dirty="0">
                <a:solidFill>
                  <a:srgbClr val="FF6600"/>
                </a:solidFill>
              </a:rPr>
              <a:t>30%</a:t>
            </a:r>
            <a:r>
              <a:rPr lang="pl-PL" sz="1200" b="1" dirty="0">
                <a:solidFill>
                  <a:srgbClr val="002060"/>
                </a:solidFill>
              </a:rPr>
              <a:t> całkowitych wydatków kwalifikowanych)</a:t>
            </a:r>
          </a:p>
          <a:p>
            <a:pPr algn="just">
              <a:spcBef>
                <a:spcPct val="50000"/>
              </a:spcBef>
              <a:defRPr/>
            </a:pPr>
            <a:r>
              <a:rPr lang="pl-PL" sz="1200" b="1" dirty="0">
                <a:solidFill>
                  <a:schemeClr val="tx1"/>
                </a:solidFill>
                <a:cs typeface="Tahoma" pitchFamily="34" charset="0"/>
              </a:rPr>
              <a:t>Zakup środków transportu/samochody specjalne jest wydatkiem kwalifikowanym dla firmy </a:t>
            </a:r>
            <a:r>
              <a:rPr lang="pl-PL" sz="1200" b="1" dirty="0">
                <a:solidFill>
                  <a:schemeClr val="tx1"/>
                </a:solidFill>
              </a:rPr>
              <a:t>nie wykonującej  usług transportowych jeśli kwalifikuję się do Klasyfikacji Środków Trwałych nr 743 i 76.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2970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2970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053"/>
          <p:cNvSpPr txBox="1">
            <a:spLocks noChangeArrowheads="1"/>
          </p:cNvSpPr>
          <p:nvPr/>
        </p:nvSpPr>
        <p:spPr bwMode="auto">
          <a:xfrm>
            <a:off x="0" y="1214438"/>
            <a:ext cx="8215313" cy="4832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 b="1" dirty="0">
              <a:latin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en-US" sz="1400" b="1" dirty="0" err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Klasyfikacja</a:t>
            </a:r>
            <a:r>
              <a:rPr lang="en-US" sz="14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pl-PL" sz="14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Środków Trwałych</a:t>
            </a:r>
          </a:p>
          <a:p>
            <a:pPr algn="ctr">
              <a:defRPr/>
            </a:pPr>
            <a:endParaRPr lang="pl-PL" sz="1400" b="1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pl-PL" sz="14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Nr </a:t>
            </a:r>
            <a:r>
              <a:rPr lang="en-US" sz="14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743</a:t>
            </a:r>
            <a:r>
              <a:rPr lang="pl-PL" sz="14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Samochody</a:t>
            </a:r>
            <a:r>
              <a:rPr lang="en-US" sz="14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specjalne</a:t>
            </a:r>
            <a:endParaRPr lang="pl-PL" sz="1400" b="1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400" dirty="0" err="1">
                <a:latin typeface="Tahoma" pitchFamily="34" charset="0"/>
                <a:cs typeface="Tahoma" pitchFamily="34" charset="0"/>
              </a:rPr>
              <a:t>Rodzaj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743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obejmuje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samochody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sanitarne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, w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tym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karetki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reanimacyjne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oraz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pojazdy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samochodowe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które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ze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względu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na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swą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konstrukcję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przeznaczone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są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do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wykonywania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innych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prac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niż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przewóz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ładunków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i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osób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jak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err="1">
                <a:latin typeface="Tahoma" pitchFamily="34" charset="0"/>
                <a:cs typeface="Tahoma" pitchFamily="34" charset="0"/>
              </a:rPr>
              <a:t>np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.:    </a:t>
            </a:r>
            <a:endParaRPr lang="pl-PL" sz="1400" dirty="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400" b="1" dirty="0">
                <a:latin typeface="Tahoma" pitchFamily="34" charset="0"/>
                <a:cs typeface="Tahoma" pitchFamily="34" charset="0"/>
              </a:rPr>
              <a:t> a)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pojazdy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mechaniczne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służby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miejskiej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drogowej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pożarnicze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samochody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gaśnicze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piaskarki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polewaczko-zmywarki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asenizacyjne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pługi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odśnieżne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    </a:t>
            </a:r>
            <a:endParaRPr lang="pl-PL" sz="1400" b="1" dirty="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400" b="1" dirty="0">
                <a:latin typeface="Tahoma" pitchFamily="34" charset="0"/>
                <a:cs typeface="Tahoma" pitchFamily="34" charset="0"/>
              </a:rPr>
              <a:t>b)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pojazdy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stanowiące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objazdowe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punkty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usługowe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warsztaty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ruchome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pogotowia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techniczne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    </a:t>
            </a:r>
            <a:endParaRPr lang="pl-PL" sz="1400" b="1" dirty="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400" b="1" dirty="0">
                <a:latin typeface="Tahoma" pitchFamily="34" charset="0"/>
                <a:cs typeface="Tahoma" pitchFamily="34" charset="0"/>
              </a:rPr>
              <a:t>c)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pojazdy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załadowczo-wyładowcze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- 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dźwigi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samochodowe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pompy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sprężarki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    </a:t>
            </a:r>
            <a:endParaRPr lang="pl-PL" sz="1400" b="1" dirty="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400" b="1" dirty="0">
                <a:latin typeface="Tahoma" pitchFamily="34" charset="0"/>
                <a:cs typeface="Tahoma" pitchFamily="34" charset="0"/>
              </a:rPr>
              <a:t>d)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pojazdy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mechaniczne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-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agregaty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 do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prowadzenia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działalności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operatywnej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np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.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radiostacje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wozy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transmisyjne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operatorskie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filmowe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wiertnicze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wraz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z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pomieszczeniami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biurowo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  </a:t>
            </a:r>
            <a:r>
              <a:rPr lang="en-US" sz="1400" b="1" dirty="0" err="1">
                <a:latin typeface="Tahoma" pitchFamily="34" charset="0"/>
                <a:cs typeface="Tahoma" pitchFamily="34" charset="0"/>
              </a:rPr>
              <a:t>mieszkalnymi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.</a:t>
            </a:r>
            <a:endParaRPr lang="pl-PL" sz="1400" b="1" dirty="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pl-PL" sz="1400" b="1" dirty="0"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pl-PL" sz="1400" b="1" dirty="0">
                <a:latin typeface="Tahoma" pitchFamily="34" charset="0"/>
                <a:cs typeface="Tahoma" pitchFamily="34" charset="0"/>
              </a:rPr>
              <a:t>SAMOCHODY DO NAUKI JAZDY ORAZ KARAWANY </a:t>
            </a:r>
            <a:br>
              <a:rPr lang="pl-PL" sz="1400" b="1" dirty="0">
                <a:latin typeface="Tahoma" pitchFamily="34" charset="0"/>
                <a:cs typeface="Tahoma" pitchFamily="34" charset="0"/>
              </a:rPr>
            </a:br>
            <a:r>
              <a:rPr lang="pl-PL" sz="1400" b="1" dirty="0">
                <a:latin typeface="Tahoma" pitchFamily="34" charset="0"/>
                <a:cs typeface="Tahoma" pitchFamily="34" charset="0"/>
              </a:rPr>
              <a:t>NIE NALEŻĄ DO GRUPY SAMOCHODÓW SPECJALNYCH !</a:t>
            </a:r>
            <a:endParaRPr lang="en-US" sz="14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285875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072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072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32"/>
          <p:cNvSpPr txBox="1">
            <a:spLocks noChangeArrowheads="1"/>
          </p:cNvSpPr>
          <p:nvPr/>
        </p:nvSpPr>
        <p:spPr bwMode="auto">
          <a:xfrm>
            <a:off x="214313" y="1571625"/>
            <a:ext cx="7786687" cy="42465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Nr </a:t>
            </a:r>
            <a:r>
              <a:rPr lang="en-US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76 </a:t>
            </a:r>
            <a:r>
              <a:rPr lang="en-US" b="1" dirty="0" err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Pozostały</a:t>
            </a:r>
            <a:r>
              <a:rPr lang="en-US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tabor </a:t>
            </a:r>
            <a:r>
              <a:rPr lang="en-US" b="1" dirty="0" err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bezszynowy</a:t>
            </a:r>
            <a:r>
              <a:rPr lang="en-US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 </a:t>
            </a:r>
            <a:r>
              <a:rPr lang="pl-PL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760</a:t>
            </a:r>
            <a:r>
              <a:rPr lang="pl-PL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Wózki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jezdniowe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z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pomostem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stałym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o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napędzie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elektrycznym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akumulatorowe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pl-PL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761</a:t>
            </a:r>
            <a:r>
              <a:rPr lang="pl-PL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Wózki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jezdniowe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podnośnikowe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z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nisko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podnoszoną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platformą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o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napędzie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elektrycznym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akumulatorowe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pl-PL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762</a:t>
            </a:r>
            <a:r>
              <a:rPr lang="pl-PL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Wózki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jezdniowe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podnośnikowe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mechaniczne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wysokiego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podnoszenia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widłowe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) o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napędzie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elektrycznym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akumulatorowe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pl-PL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763</a:t>
            </a:r>
            <a:r>
              <a:rPr lang="pl-PL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Wózki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jezdniowe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podnośnikowe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mechaniczne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wysokiego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podnoszenia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widłowe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) o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napędzie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spalinowym</a:t>
            </a:r>
            <a:endParaRPr lang="pl-PL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764</a:t>
            </a:r>
            <a:r>
              <a:rPr lang="pl-PL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Wózki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jezdniowe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transportowe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ze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stałą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platformą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żurawiem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o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napędzie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elektrycznym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akumulatorowe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pl-PL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768</a:t>
            </a:r>
            <a:r>
              <a:rPr lang="pl-PL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Inne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wózki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jezdniowe</a:t>
            </a:r>
            <a:endParaRPr 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277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277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pole tekstowe 7"/>
          <p:cNvSpPr txBox="1">
            <a:spLocks noChangeArrowheads="1"/>
          </p:cNvSpPr>
          <p:nvPr/>
        </p:nvSpPr>
        <p:spPr bwMode="auto">
          <a:xfrm>
            <a:off x="2286000" y="1000125"/>
            <a:ext cx="476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</a:rPr>
              <a:t>OGRANICZENIA dotyczące wydatków</a:t>
            </a:r>
          </a:p>
        </p:txBody>
      </p:sp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85750" y="1785938"/>
          <a:ext cx="7715304" cy="4386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  <a:gridCol w="3857652"/>
              </a:tblGrid>
              <a:tr h="836693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pl-PL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Rodzaj wydatku: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 % całkowitych kosztów kwalifikowanych 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E89F"/>
                    </a:solidFill>
                  </a:tcPr>
                </a:tc>
              </a:tr>
              <a:tr h="836693">
                <a:tc>
                  <a:txBody>
                    <a:bodyPr/>
                    <a:lstStyle/>
                    <a:p>
                      <a:r>
                        <a:rPr lang="pl-PL" sz="2000" dirty="0" smtClean="0"/>
                        <a:t>Zakup nieruchomości 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i roboty budowlane </a:t>
                      </a:r>
                    </a:p>
                    <a:p>
                      <a:r>
                        <a:rPr lang="pl-PL" sz="2000" dirty="0" smtClean="0"/>
                        <a:t>Nieruchomość</a:t>
                      </a:r>
                      <a:r>
                        <a:rPr lang="pl-PL" sz="2000" baseline="0" dirty="0" smtClean="0"/>
                        <a:t> niezabudowana</a:t>
                      </a:r>
                      <a:endParaRPr lang="pl-PL" sz="2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000" b="1" dirty="0" smtClean="0"/>
                        <a:t>do 50%</a:t>
                      </a:r>
                    </a:p>
                    <a:p>
                      <a:pPr algn="l"/>
                      <a:endParaRPr lang="pl-PL" sz="2000" b="1" dirty="0" smtClean="0"/>
                    </a:p>
                    <a:p>
                      <a:pPr algn="l"/>
                      <a:r>
                        <a:rPr lang="pl-PL" sz="2000" b="1" dirty="0" smtClean="0"/>
                        <a:t>do 10%</a:t>
                      </a:r>
                      <a:endParaRPr lang="pl-PL" sz="2000" b="1" dirty="0"/>
                    </a:p>
                  </a:txBody>
                  <a:tcPr>
                    <a:solidFill>
                      <a:srgbClr val="FFE89F"/>
                    </a:solidFill>
                  </a:tcPr>
                </a:tc>
              </a:tr>
              <a:tr h="791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 smtClean="0"/>
                        <a:t>Usługi prawnicze, 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ekspertyzy techniczne,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 smtClean="0"/>
                        <a:t>Promocja</a:t>
                      </a:r>
                      <a:r>
                        <a:rPr lang="pl-PL" sz="2000" baseline="0" dirty="0" smtClean="0"/>
                        <a:t> projektu</a:t>
                      </a:r>
                      <a:endParaRPr lang="pl-PL" sz="2000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000" b="1" dirty="0" smtClean="0"/>
                        <a:t/>
                      </a:r>
                      <a:br>
                        <a:rPr lang="pl-PL" sz="2000" b="1" dirty="0" smtClean="0"/>
                      </a:br>
                      <a:r>
                        <a:rPr lang="pl-PL" sz="2000" b="1" dirty="0" smtClean="0"/>
                        <a:t>do 5%</a:t>
                      </a:r>
                      <a:endParaRPr lang="pl-PL" sz="2000" b="1" dirty="0"/>
                    </a:p>
                  </a:txBody>
                  <a:tcPr>
                    <a:solidFill>
                      <a:srgbClr val="FFE89F"/>
                    </a:solidFill>
                  </a:tcPr>
                </a:tc>
              </a:tr>
              <a:tr h="836693">
                <a:tc>
                  <a:txBody>
                    <a:bodyPr/>
                    <a:lstStyle/>
                    <a:p>
                      <a:r>
                        <a:rPr lang="pl-PL" sz="2000" dirty="0" smtClean="0"/>
                        <a:t>Koszt wdrażania systemów zarządzania  (ISO)</a:t>
                      </a:r>
                      <a:endParaRPr lang="pl-PL" sz="2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000" b="1" dirty="0" smtClean="0"/>
                        <a:t>do</a:t>
                      </a:r>
                      <a:r>
                        <a:rPr lang="pl-PL" sz="2000" b="1" baseline="0" dirty="0" smtClean="0"/>
                        <a:t> 50%</a:t>
                      </a:r>
                      <a:endParaRPr lang="pl-PL" sz="2000" b="1" dirty="0"/>
                    </a:p>
                  </a:txBody>
                  <a:tcPr>
                    <a:solidFill>
                      <a:srgbClr val="FFE89F"/>
                    </a:solidFill>
                  </a:tcPr>
                </a:tc>
              </a:tr>
              <a:tr h="484751">
                <a:tc>
                  <a:txBody>
                    <a:bodyPr/>
                    <a:lstStyle/>
                    <a:p>
                      <a:r>
                        <a:rPr lang="pl-PL" sz="2000" dirty="0" smtClean="0"/>
                        <a:t>Środki transportu 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(samochody specjalne)</a:t>
                      </a:r>
                      <a:endParaRPr lang="pl-PL" sz="2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000" b="1" dirty="0" smtClean="0"/>
                        <a:t>do 30%</a:t>
                      </a:r>
                      <a:endParaRPr lang="pl-PL" sz="2000" b="1" dirty="0"/>
                    </a:p>
                  </a:txBody>
                  <a:tcPr>
                    <a:solidFill>
                      <a:srgbClr val="FFE89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3798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3801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428625" y="1357313"/>
          <a:ext cx="7286647" cy="4707587"/>
        </p:xfrm>
        <a:graphic>
          <a:graphicData uri="http://schemas.openxmlformats.org/drawingml/2006/table">
            <a:tbl>
              <a:tblPr/>
              <a:tblGrid>
                <a:gridCol w="2280327"/>
                <a:gridCol w="5006320"/>
              </a:tblGrid>
              <a:tr h="6842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wydatki niekwalifikowane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005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TE17B12C8t00"/>
                          <a:cs typeface="Times New Roman" pitchFamily="18" charset="0"/>
                        </a:rPr>
                        <a:t>koszty osobowe: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TE17B12C8t0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TE17B12C8t00"/>
                          <a:cs typeface="Times New Roman" pitchFamily="18" charset="0"/>
                        </a:rPr>
                        <a:t>wynagrodzenia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TE17B12C8t00"/>
                          <a:cs typeface="Times New Roman" pitchFamily="18" charset="0"/>
                        </a:rPr>
                        <a:t>zasiłki i inne świadczenia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TE17B12C8t0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0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wydatki związane z zarządzaniem projektem: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powierzenie czynno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TE17B12C8t00"/>
                          <a:cs typeface="Times New Roman" pitchFamily="18" charset="0"/>
                        </a:rPr>
                        <a:t>ś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ci zwi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TE17B12C8t00"/>
                          <a:cs typeface="Times New Roman" pitchFamily="18" charset="0"/>
                        </a:rPr>
                        <a:t>ą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zane z zarz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TE17B12C8t00"/>
                          <a:cs typeface="Times New Roman" pitchFamily="18" charset="0"/>
                        </a:rPr>
                        <a:t>ą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dzaniem projektem zlecone podmiotowi zewn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TE17B12C8t00"/>
                          <a:cs typeface="Times New Roman" pitchFamily="18" charset="0"/>
                        </a:rPr>
                        <a:t>ę</a:t>
                      </a: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trznemu</a:t>
                      </a: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0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podatek VAT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jeżeli beneficjent ma prawną możliwość odzyskania VAT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05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wydatki poniesione na przygotowanie projektu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przygotowanie wniosku, biznesplanu, dokumentacji technicznej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482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482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pole tekstowe 5"/>
          <p:cNvSpPr txBox="1">
            <a:spLocks noChangeArrowheads="1"/>
          </p:cNvSpPr>
          <p:nvPr/>
        </p:nvSpPr>
        <p:spPr bwMode="auto">
          <a:xfrm>
            <a:off x="357188" y="1214438"/>
            <a:ext cx="7715250" cy="7016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solidFill>
                  <a:srgbClr val="FF6600"/>
                </a:solidFill>
                <a:latin typeface="Tahoma" pitchFamily="34" charset="0"/>
              </a:rPr>
              <a:t>O jaką formę pomocy mogą ubiegać się przedsiębiorcy </a:t>
            </a:r>
          </a:p>
          <a:p>
            <a:pPr algn="ctr"/>
            <a:r>
              <a:rPr lang="pl-PL" sz="2000" b="1">
                <a:solidFill>
                  <a:srgbClr val="FF6600"/>
                </a:solidFill>
                <a:latin typeface="Tahoma" pitchFamily="34" charset="0"/>
              </a:rPr>
              <a:t>w ramach działania 2.1 A?</a:t>
            </a:r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1357313" y="2000250"/>
            <a:ext cx="5408612" cy="6778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Pomoc możliwa do wyboru w ramach MRPO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Strzałka w lewo, w prawo i w górę 11"/>
          <p:cNvSpPr/>
          <p:nvPr/>
        </p:nvSpPr>
        <p:spPr>
          <a:xfrm>
            <a:off x="3429000" y="2500313"/>
            <a:ext cx="1071563" cy="1000125"/>
          </a:xfrm>
          <a:prstGeom prst="leftRightUp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2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357313" y="3071813"/>
            <a:ext cx="1974850" cy="4048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FFC000"/>
                </a:solidFill>
              </a:rPr>
              <a:t>Pomoc </a:t>
            </a:r>
            <a:r>
              <a:rPr lang="pl-PL" b="1" i="1" dirty="0">
                <a:solidFill>
                  <a:srgbClr val="FFC000"/>
                </a:solidFill>
              </a:rPr>
              <a:t>de </a:t>
            </a:r>
            <a:r>
              <a:rPr lang="pl-PL" b="1" i="1" dirty="0" err="1">
                <a:solidFill>
                  <a:srgbClr val="FFC000"/>
                </a:solidFill>
              </a:rPr>
              <a:t>minimis</a:t>
            </a:r>
            <a:endParaRPr lang="pl-PL" b="1" i="1" dirty="0">
              <a:solidFill>
                <a:srgbClr val="FFC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572000" y="3071813"/>
            <a:ext cx="3357563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FFC000"/>
                </a:solidFill>
              </a:rPr>
              <a:t>Regionalna Pomoc Inwestycyjna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214313" y="4071938"/>
            <a:ext cx="7643812" cy="1785937"/>
          </a:xfrm>
          <a:prstGeom prst="foldedCorner">
            <a:avLst>
              <a:gd name="adj" fmla="val 10949"/>
            </a:avLst>
          </a:prstGeom>
          <a:solidFill>
            <a:schemeClr val="accent4">
              <a:lumMod val="60000"/>
              <a:lumOff val="40000"/>
            </a:schemeClr>
          </a:solidFill>
          <a:ln w="158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400" b="1" dirty="0">
                <a:solidFill>
                  <a:srgbClr val="000066"/>
                </a:solidFill>
                <a:latin typeface="Tahoma" pitchFamily="34" charset="0"/>
              </a:rPr>
              <a:t>UWAGA!</a:t>
            </a:r>
            <a:endParaRPr lang="pl-PL" sz="1400" b="1" u="sng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400" b="1" u="sng" dirty="0">
                <a:solidFill>
                  <a:srgbClr val="C00000"/>
                </a:solidFill>
                <a:latin typeface="Tahoma" pitchFamily="34" charset="0"/>
              </a:rPr>
              <a:t>OKRES KWALIFIKOWALNOŚCI WYDATKÓW W RAMACH OBU POMOCY ROZPOCZYNA SIĘ OD MOMENTU ZŁOŻENIA WNIOSKU O DOFINANSOWANIE!</a:t>
            </a:r>
          </a:p>
          <a:p>
            <a:pPr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400" b="1" dirty="0">
                <a:solidFill>
                  <a:srgbClr val="000066"/>
                </a:solidFill>
                <a:latin typeface="Tahoma" pitchFamily="34" charset="0"/>
              </a:rPr>
              <a:t>BENEFICJENT JUŻ PO ZŁOŻENIU WNIOSKU MOŻE ROCZPOCZĄĆ REALIZACJĘ SWOJEJ INWESTYCJI. JEDNAKŻE NA ETAPIE WERYFIKACJI WNIOSKU BENEFICJNT NIE MA ŻADNEJ GWARANCJI, ŻE JEGO PROJEKT ZOSTANIE DOFINANSOWANY!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584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584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6"/>
          <p:cNvSpPr>
            <a:spLocks noChangeArrowheads="1"/>
          </p:cNvSpPr>
          <p:nvPr/>
        </p:nvSpPr>
        <p:spPr bwMode="auto">
          <a:xfrm>
            <a:off x="428625" y="1285875"/>
            <a:ext cx="7358063" cy="46942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pl-PL" sz="1400" dirty="0">
                <a:solidFill>
                  <a:srgbClr val="FFFFFF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pl-PL" sz="1400" dirty="0">
                <a:solidFill>
                  <a:srgbClr val="FFFFFF"/>
                </a:solidFill>
                <a:latin typeface="Tahoma" pitchFamily="34" charset="0"/>
                <a:cs typeface="Times New Roman" pitchFamily="18" charset="0"/>
              </a:rPr>
            </a:br>
            <a:r>
              <a:rPr lang="pl-PL" sz="1400" dirty="0">
                <a:solidFill>
                  <a:srgbClr val="FFFFFF"/>
                </a:solidFill>
                <a:latin typeface="Tahoma" pitchFamily="34" charset="0"/>
                <a:cs typeface="Times New Roman" pitchFamily="18" charset="0"/>
              </a:rPr>
              <a:t>Rozporządzenie Komisji Europejskiej nr 1988/2006 z dn. 15.12.2006 r.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pl-PL" sz="1400" b="1" dirty="0">
                <a:solidFill>
                  <a:srgbClr val="FFFFFF"/>
                </a:solidFill>
                <a:latin typeface="Tahoma" pitchFamily="34" charset="0"/>
                <a:cs typeface="Times New Roman" pitchFamily="18" charset="0"/>
              </a:rPr>
              <a:t>Niewielka wartość pomocy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pl-PL" sz="1400" b="1" dirty="0">
                <a:solidFill>
                  <a:srgbClr val="FFFFFF"/>
                </a:solidFill>
                <a:latin typeface="Tahoma" pitchFamily="34" charset="0"/>
                <a:cs typeface="Times New Roman" pitchFamily="18" charset="0"/>
              </a:rPr>
              <a:t>Nie wpływa na konkurencję i/lub jej nie zakłóca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pl-PL" sz="1400" b="1" dirty="0">
                <a:solidFill>
                  <a:srgbClr val="FFFFFF"/>
                </a:solidFill>
                <a:latin typeface="Tahoma" pitchFamily="34" charset="0"/>
                <a:cs typeface="Times New Roman" pitchFamily="18" charset="0"/>
              </a:rPr>
              <a:t>Kwota 200 000 euro w ciągu 3 kolejnych lat kalendarzowych</a:t>
            </a:r>
          </a:p>
          <a:p>
            <a:pPr algn="just">
              <a:spcBef>
                <a:spcPct val="50000"/>
              </a:spcBef>
              <a:defRPr/>
            </a:pPr>
            <a:r>
              <a:rPr lang="pl-PL" sz="1400" dirty="0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pl-PL" sz="1400" dirty="0">
                <a:solidFill>
                  <a:srgbClr val="FFFFFF"/>
                </a:solidFill>
                <a:latin typeface="Tahoma" pitchFamily="34" charset="0"/>
              </a:rPr>
            </a:br>
            <a:r>
              <a:rPr lang="pl-PL" sz="1400" dirty="0">
                <a:solidFill>
                  <a:srgbClr val="FFFFFF"/>
                </a:solidFill>
                <a:latin typeface="Tahoma" pitchFamily="34" charset="0"/>
                <a:cs typeface="Times New Roman" pitchFamily="18" charset="0"/>
              </a:rPr>
              <a:t>pomoc udzielona wnioskodawcy z jednego lub wielu źródeł nie może łącznie przekroczyć wartości 200 000 euro</a:t>
            </a:r>
            <a:r>
              <a:rPr lang="pl-PL" sz="1400" dirty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pl-PL" sz="1400" dirty="0">
                <a:solidFill>
                  <a:schemeClr val="bg1"/>
                </a:solidFill>
                <a:latin typeface="Tahoma" pitchFamily="34" charset="0"/>
              </a:rPr>
              <a:t>w okresie bieżącego </a:t>
            </a:r>
            <a:r>
              <a:rPr lang="pl-PL" sz="1400" b="1" dirty="0">
                <a:solidFill>
                  <a:schemeClr val="bg1"/>
                </a:solidFill>
                <a:latin typeface="Tahoma" pitchFamily="34" charset="0"/>
              </a:rPr>
              <a:t>roku kalendarzowego i w ciągu dwóch poprzednich lat kalendarzowych </a:t>
            </a:r>
            <a:r>
              <a:rPr lang="pl-PL" sz="1400" dirty="0">
                <a:solidFill>
                  <a:schemeClr val="bg1"/>
                </a:solidFill>
                <a:latin typeface="Tahoma" pitchFamily="34" charset="0"/>
              </a:rPr>
              <a:t>(100 000 euro w przypadku Beneficjenta pomocy prowadzącego działalność gospodarczą </a:t>
            </a:r>
            <a:r>
              <a:rPr lang="pl-PL" sz="1400" b="1" dirty="0">
                <a:solidFill>
                  <a:schemeClr val="bg1"/>
                </a:solidFill>
                <a:latin typeface="Tahoma" pitchFamily="34" charset="0"/>
              </a:rPr>
              <a:t>w sektorze transportu drogowego)</a:t>
            </a:r>
            <a:r>
              <a:rPr lang="pl-PL" sz="1600" b="1" dirty="0">
                <a:solidFill>
                  <a:schemeClr val="bg1"/>
                </a:solidFill>
                <a:latin typeface="Tahoma" pitchFamily="34" charset="0"/>
              </a:rPr>
              <a:t> </a:t>
            </a:r>
          </a:p>
          <a:p>
            <a:pPr algn="just">
              <a:spcBef>
                <a:spcPct val="50000"/>
              </a:spcBef>
              <a:defRPr/>
            </a:pPr>
            <a:r>
              <a:rPr lang="pl-PL" sz="1400" dirty="0">
                <a:solidFill>
                  <a:schemeClr val="bg1"/>
                </a:solidFill>
                <a:latin typeface="Tahoma" pitchFamily="34" charset="0"/>
              </a:rPr>
              <a:t>Uwaga - umorzenie zaległości podatkowych, niektóre zwolnienia podatkowe bądź inne ulgi w spłacie zobowiązań podatkowych, określone w przepisach podatkowych, mogą być udzielone w ramach pomoc </a:t>
            </a:r>
            <a:r>
              <a:rPr lang="pl-PL" sz="1400" i="1" dirty="0">
                <a:solidFill>
                  <a:schemeClr val="bg1"/>
                </a:solidFill>
                <a:latin typeface="Tahoma" pitchFamily="34" charset="0"/>
              </a:rPr>
              <a:t>de minimis!</a:t>
            </a:r>
            <a:endParaRPr lang="pl-PL" sz="1600" dirty="0">
              <a:solidFill>
                <a:schemeClr val="bg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lang="pl-PL" sz="1600" dirty="0">
              <a:solidFill>
                <a:schemeClr val="bg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ZALETA POMOCY DE MINIMIS</a:t>
            </a:r>
            <a:r>
              <a:rPr lang="pl-PL" sz="1600" b="1" dirty="0">
                <a:solidFill>
                  <a:schemeClr val="bg1"/>
                </a:solidFill>
                <a:latin typeface="Tahoma" pitchFamily="34" charset="0"/>
              </a:rPr>
              <a:t>: SZERSZY KATALOG WYDATKÓW KWALFIKOWANYCH W PROJEKCIE NIŻ W RAMACH REGIONALNEJ POMOCY INWESTYCYJNEJ!</a:t>
            </a:r>
            <a:endParaRPr lang="pl-PL" sz="16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3571875" y="1000125"/>
            <a:ext cx="2643188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/>
                </a:solidFill>
                <a:latin typeface="Tahoma" pitchFamily="34" charset="0"/>
              </a:rPr>
              <a:t>Pomoc de minimis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6870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6873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214313" y="1428750"/>
            <a:ext cx="7786687" cy="4800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DCE6F2"/>
                </a:solidFill>
                <a:latin typeface="Tahoma" pitchFamily="34" charset="0"/>
              </a:rPr>
              <a:t/>
            </a:r>
            <a:br>
              <a:rPr lang="pl-PL" dirty="0">
                <a:solidFill>
                  <a:srgbClr val="DCE6F2"/>
                </a:solidFill>
                <a:latin typeface="Tahoma" pitchFamily="34" charset="0"/>
              </a:rPr>
            </a:br>
            <a:r>
              <a:rPr lang="pl-PL" dirty="0">
                <a:solidFill>
                  <a:srgbClr val="DCE6F2"/>
                </a:solidFill>
                <a:latin typeface="Tahoma" pitchFamily="34" charset="0"/>
              </a:rPr>
              <a:t>- na zwiększenie poziomu inwestycji w regionie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dirty="0">
                <a:solidFill>
                  <a:srgbClr val="DCE6F2"/>
                </a:solidFill>
                <a:latin typeface="Tahoma" pitchFamily="34" charset="0"/>
              </a:rPr>
              <a:t>- na nowe inwestycje (początkowe)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b="1" u="sng" dirty="0">
                <a:solidFill>
                  <a:srgbClr val="FFFFFF"/>
                </a:solidFill>
              </a:rPr>
              <a:t>Nowa inwestycja obejmuje:</a:t>
            </a:r>
            <a:r>
              <a:rPr lang="pl-PL" dirty="0">
                <a:solidFill>
                  <a:srgbClr val="FFFFFF"/>
                </a:solidFill>
              </a:rPr>
              <a:t/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dirty="0">
                <a:solidFill>
                  <a:srgbClr val="FFFFFF"/>
                </a:solidFill>
              </a:rPr>
              <a:t>1) inwestycje w środki trwałe oraz wartości niematerialne i prawne związane z:</a:t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dirty="0">
                <a:solidFill>
                  <a:srgbClr val="FFFFFF"/>
                </a:solidFill>
              </a:rPr>
              <a:t>a) utworzeniem nowego przedsiębiorstwa,</a:t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dirty="0">
                <a:solidFill>
                  <a:srgbClr val="FFFFFF"/>
                </a:solidFill>
              </a:rPr>
              <a:t>b) rozbudową istniejącego przedsiębiorstwa,</a:t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dirty="0">
                <a:solidFill>
                  <a:srgbClr val="FFFFFF"/>
                </a:solidFill>
              </a:rPr>
              <a:t>c) dywersyfikacją produkcji przedsiębiorstwa poprzez wprowadzenie nowych dodatkowych produktów lub zasadniczą zmianą dotyczącą procesu produkcyjnego w istniejącym przedsiębiorstwie;</a:t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dirty="0">
                <a:solidFill>
                  <a:srgbClr val="FFFFFF"/>
                </a:solidFill>
              </a:rPr>
              <a:t>2) nabycie środków trwałych bezpośrednio związanych z przedsiębiorstwem, które zostało zamknięte lub zostałoby zamknięte, gdyby zakup nie nastąpił, przy czym środki nabywane są przez inwestora niezależnego od zbywcy.</a:t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b="1" u="sng" dirty="0">
                <a:solidFill>
                  <a:srgbClr val="FFFFFF"/>
                </a:solidFill>
              </a:rPr>
              <a:t>Nową inwestycją nie jest:</a:t>
            </a:r>
            <a:r>
              <a:rPr lang="pl-PL" dirty="0">
                <a:solidFill>
                  <a:srgbClr val="FFFFFF"/>
                </a:solidFill>
              </a:rPr>
              <a:t/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dirty="0">
                <a:solidFill>
                  <a:srgbClr val="FFFFFF"/>
                </a:solidFill>
              </a:rPr>
              <a:t>1) inwestycja prowadząca wyłącznie do odtworzenia zdolności produkcyjnych;</a:t>
            </a:r>
            <a:br>
              <a:rPr lang="pl-PL" dirty="0">
                <a:solidFill>
                  <a:srgbClr val="FFFFFF"/>
                </a:solidFill>
              </a:rPr>
            </a:br>
            <a:r>
              <a:rPr lang="pl-PL" dirty="0">
                <a:solidFill>
                  <a:srgbClr val="FFFFFF"/>
                </a:solidFill>
              </a:rPr>
              <a:t>2) nabycie udziałów lub akcji przedsiębiorstwa.</a:t>
            </a: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2143125" y="1143000"/>
            <a:ext cx="3975100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/>
                </a:solidFill>
                <a:latin typeface="Tahoma" pitchFamily="34" charset="0"/>
              </a:rPr>
              <a:t>Regionalna Pomoc Inwestycyjna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205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205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857375" y="928688"/>
            <a:ext cx="6215063" cy="392112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sz="1950" dirty="0">
                <a:solidFill>
                  <a:schemeClr val="bg1"/>
                </a:solidFill>
                <a:latin typeface="Tahoma" pitchFamily="34" charset="0"/>
              </a:rPr>
              <a:t>FORMA SKŁADANIA </a:t>
            </a:r>
            <a:r>
              <a:rPr lang="pl-PL" sz="1950" b="1" dirty="0">
                <a:solidFill>
                  <a:schemeClr val="bg1"/>
                </a:solidFill>
                <a:latin typeface="Tahoma" pitchFamily="34" charset="0"/>
              </a:rPr>
              <a:t>WNIOSKU</a:t>
            </a:r>
            <a:r>
              <a:rPr lang="pl-PL" sz="1950" dirty="0">
                <a:solidFill>
                  <a:schemeClr val="bg1"/>
                </a:solidFill>
                <a:latin typeface="Tahoma" pitchFamily="34" charset="0"/>
              </a:rPr>
              <a:t> O DOFINANSOWANIE</a:t>
            </a:r>
            <a:endParaRPr lang="pl-PL" sz="2200" b="1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2059" name="Picture 7" descr="C:\Documents and Settings\Madzia\Pulpit\rsi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500188"/>
            <a:ext cx="81438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42875" y="4500563"/>
            <a:ext cx="7986713" cy="1477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000066"/>
                </a:solidFill>
                <a:latin typeface="Tahoma" pitchFamily="34" charset="0"/>
              </a:rPr>
              <a:t>Wnioskodawca wypełnia wniosek o dofinansowanie za pomocą Regionalnego Systemu Informatycznego. </a:t>
            </a:r>
            <a:br>
              <a:rPr lang="pl-PL" b="1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b="1" dirty="0">
                <a:solidFill>
                  <a:srgbClr val="000066"/>
                </a:solidFill>
                <a:latin typeface="Tahoma" pitchFamily="34" charset="0"/>
              </a:rPr>
              <a:t>Do RSI można zalogować się poprzez strony internetowe: </a:t>
            </a:r>
            <a:br>
              <a:rPr lang="pl-PL" b="1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b="1" dirty="0">
                <a:solidFill>
                  <a:schemeClr val="bg1"/>
                </a:solidFill>
                <a:latin typeface="Tahoma" pitchFamily="34" charset="0"/>
              </a:rPr>
              <a:t>www.mcp.malopolska.pl</a:t>
            </a:r>
            <a:r>
              <a:rPr lang="pl-PL" b="1" dirty="0">
                <a:solidFill>
                  <a:srgbClr val="000066"/>
                </a:solidFill>
                <a:latin typeface="Tahoma" pitchFamily="34" charset="0"/>
              </a:rPr>
              <a:t>, </a:t>
            </a:r>
            <a:r>
              <a:rPr lang="pl-PL" b="1" dirty="0">
                <a:solidFill>
                  <a:schemeClr val="bg1"/>
                </a:solidFill>
                <a:latin typeface="Tahoma" pitchFamily="34" charset="0"/>
              </a:rPr>
              <a:t>www.wrotamalopolski.pl/</a:t>
            </a:r>
            <a:r>
              <a:rPr lang="pl-PL" b="1" dirty="0" err="1">
                <a:solidFill>
                  <a:schemeClr val="bg1"/>
                </a:solidFill>
                <a:latin typeface="Tahoma" pitchFamily="34" charset="0"/>
              </a:rPr>
              <a:t>root_FEM</a:t>
            </a:r>
            <a:r>
              <a:rPr lang="pl-PL" b="1" dirty="0">
                <a:solidFill>
                  <a:schemeClr val="bg1"/>
                </a:solidFill>
                <a:latin typeface="Tahoma" pitchFamily="34" charset="0"/>
              </a:rPr>
              <a:t> </a:t>
            </a:r>
            <a:br>
              <a:rPr lang="pl-PL" b="1" dirty="0">
                <a:solidFill>
                  <a:schemeClr val="bg1"/>
                </a:solidFill>
                <a:latin typeface="Tahoma" pitchFamily="34" charset="0"/>
              </a:rPr>
            </a:br>
            <a:r>
              <a:rPr lang="pl-PL" b="1" dirty="0">
                <a:solidFill>
                  <a:srgbClr val="000066"/>
                </a:solidFill>
                <a:latin typeface="Tahoma" pitchFamily="34" charset="0"/>
              </a:rPr>
              <a:t>(www.wrotamalopolski.pl -&gt; FEM -&gt; RSI) </a:t>
            </a:r>
            <a:r>
              <a:rPr lang="pl-PL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lub </a:t>
            </a:r>
            <a:r>
              <a:rPr lang="pl-PL" b="1" dirty="0">
                <a:latin typeface="Tahoma" pitchFamily="34" charset="0"/>
                <a:ea typeface="Tahoma" pitchFamily="34" charset="0"/>
                <a:cs typeface="Tahoma" pitchFamily="34" charset="0"/>
              </a:rPr>
              <a:t>https://rsi.umwm.pl</a:t>
            </a:r>
            <a:endParaRPr lang="pl-PL" b="1" dirty="0">
              <a:solidFill>
                <a:srgbClr val="00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410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410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 Box 6"/>
          <p:cNvSpPr txBox="1">
            <a:spLocks noChangeArrowheads="1"/>
          </p:cNvSpPr>
          <p:nvPr/>
        </p:nvSpPr>
        <p:spPr bwMode="auto">
          <a:xfrm>
            <a:off x="314325" y="2152650"/>
            <a:ext cx="75438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>
                <a:solidFill>
                  <a:srgbClr val="000066"/>
                </a:solidFill>
                <a:latin typeface="Tahoma" pitchFamily="34" charset="0"/>
              </a:rPr>
              <a:t>bezpośrednie wsparcie inwestycyjne mikro, małych i średnich przedsiębiorstw oraz wzmocnienia ich otoczenia instytucjonalnego</a:t>
            </a:r>
          </a:p>
          <a:p>
            <a:pPr algn="ctr">
              <a:spcBef>
                <a:spcPct val="50000"/>
              </a:spcBef>
            </a:pPr>
            <a:r>
              <a:rPr lang="pl-PL">
                <a:solidFill>
                  <a:srgbClr val="000066"/>
                </a:solidFill>
                <a:latin typeface="Tahoma" pitchFamily="34" charset="0"/>
              </a:rPr>
              <a:t>wsparcie komercjalizacji badań naukowych</a:t>
            </a:r>
          </a:p>
        </p:txBody>
      </p:sp>
      <p:sp>
        <p:nvSpPr>
          <p:cNvPr id="4107" name="Text Box 5"/>
          <p:cNvSpPr txBox="1">
            <a:spLocks noChangeArrowheads="1"/>
          </p:cNvSpPr>
          <p:nvPr/>
        </p:nvSpPr>
        <p:spPr bwMode="auto">
          <a:xfrm>
            <a:off x="4000500" y="3571875"/>
            <a:ext cx="3733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pl-PL" sz="2000" b="1">
                <a:solidFill>
                  <a:srgbClr val="FF6600"/>
                </a:solidFill>
                <a:latin typeface="Tahoma" pitchFamily="34" charset="0"/>
              </a:rPr>
              <a:t>BENEFICJENCJI: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l-PL" b="1">
                <a:solidFill>
                  <a:srgbClr val="000066"/>
                </a:solidFill>
                <a:latin typeface="Tahoma" pitchFamily="34" charset="0"/>
              </a:rPr>
              <a:t> MŚP</a:t>
            </a:r>
            <a:endParaRPr lang="pl-PL">
              <a:solidFill>
                <a:srgbClr val="000066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l-PL">
                <a:solidFill>
                  <a:srgbClr val="000066"/>
                </a:solidFill>
                <a:latin typeface="Tahoma" pitchFamily="34" charset="0"/>
              </a:rPr>
              <a:t> Instytucje otoczenia biznesu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l-PL">
                <a:solidFill>
                  <a:srgbClr val="000066"/>
                </a:solidFill>
                <a:latin typeface="Tahoma" pitchFamily="34" charset="0"/>
              </a:rPr>
              <a:t> Organizacje pozarządowe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l-PL">
                <a:solidFill>
                  <a:srgbClr val="000066"/>
                </a:solidFill>
                <a:latin typeface="Tahoma" pitchFamily="34" charset="0"/>
              </a:rPr>
              <a:t> Szkoły wyższe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l-PL">
                <a:solidFill>
                  <a:srgbClr val="000066"/>
                </a:solidFill>
                <a:latin typeface="Tahoma" pitchFamily="34" charset="0"/>
              </a:rPr>
              <a:t> Jednostki naukowe </a:t>
            </a:r>
          </a:p>
          <a:p>
            <a:pPr>
              <a:spcBef>
                <a:spcPct val="50000"/>
              </a:spcBef>
            </a:pPr>
            <a:endParaRPr lang="pl-PL">
              <a:latin typeface="Calibri" pitchFamily="34" charset="0"/>
            </a:endParaRPr>
          </a:p>
        </p:txBody>
      </p:sp>
      <p:pic>
        <p:nvPicPr>
          <p:cNvPr id="4108" name="Picture 6" descr="do prezentacji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75" y="3357563"/>
            <a:ext cx="19113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trzałka w prawo 16"/>
          <p:cNvSpPr/>
          <p:nvPr/>
        </p:nvSpPr>
        <p:spPr>
          <a:xfrm>
            <a:off x="357188" y="2262188"/>
            <a:ext cx="500062" cy="1666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8" name="Strzałka w prawo 17"/>
          <p:cNvSpPr/>
          <p:nvPr/>
        </p:nvSpPr>
        <p:spPr>
          <a:xfrm>
            <a:off x="1285875" y="2976563"/>
            <a:ext cx="500063" cy="1666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347663" y="1371600"/>
            <a:ext cx="7500937" cy="6508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 operacyjny II Osi Priorytetowej</a:t>
            </a:r>
          </a:p>
          <a:p>
            <a:pPr algn="ctr">
              <a:defRPr/>
            </a:pPr>
            <a:r>
              <a:rPr lang="pl-PL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Wzmacnianie konkurencyjności przedsiębiorstw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3318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3321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428625" y="1714500"/>
          <a:ext cx="3286148" cy="5143511"/>
        </p:xfrm>
        <a:graphic>
          <a:graphicData uri="http://schemas.openxmlformats.org/drawingml/2006/table">
            <a:tbl>
              <a:tblPr/>
              <a:tblGrid>
                <a:gridCol w="3286148"/>
              </a:tblGrid>
              <a:tr h="606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§"/>
                      </a:pPr>
                      <a:r>
                        <a:rPr lang="pl-PL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Liczba </a:t>
                      </a:r>
                      <a:r>
                        <a:rPr lang="pl-PL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nabytych przedsiębiorstw w ramach projektu </a:t>
                      </a:r>
                    </a:p>
                  </a:txBody>
                  <a:tcPr marL="57785" marR="57785" marT="29210" marB="29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3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§"/>
                      </a:pPr>
                      <a:r>
                        <a:rPr lang="pl-PL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Liczba </a:t>
                      </a:r>
                      <a:r>
                        <a:rPr lang="pl-PL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obiektów budowlanych poddanych przebudowie lub remontowi w ramach projektu </a:t>
                      </a:r>
                    </a:p>
                  </a:txBody>
                  <a:tcPr marL="57785" marR="57785" marT="29210" marB="29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06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§"/>
                      </a:pPr>
                      <a:r>
                        <a:rPr lang="pl-PL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Liczba </a:t>
                      </a:r>
                      <a:r>
                        <a:rPr lang="pl-PL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obiektów budowlanych wybudowanych w ramach projektu </a:t>
                      </a:r>
                    </a:p>
                  </a:txBody>
                  <a:tcPr marL="57785" marR="57785" marT="29210" marB="29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06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§"/>
                      </a:pPr>
                      <a:r>
                        <a:rPr lang="pl-PL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Liczba </a:t>
                      </a:r>
                      <a:r>
                        <a:rPr lang="pl-PL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rozbudowanych przedsiębiorstw w ramach projektu </a:t>
                      </a:r>
                    </a:p>
                  </a:txBody>
                  <a:tcPr marL="57785" marR="57785" marT="29210" marB="29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3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§"/>
                      </a:pPr>
                      <a:r>
                        <a:rPr lang="pl-PL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Liczba </a:t>
                      </a:r>
                      <a:r>
                        <a:rPr lang="pl-PL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zakupionych środków trwałych/środków produkcji w ramach projektu </a:t>
                      </a:r>
                    </a:p>
                  </a:txBody>
                  <a:tcPr marL="57785" marR="57785" marT="29210" marB="29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3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§"/>
                      </a:pPr>
                      <a:r>
                        <a:rPr lang="pl-PL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Liczba </a:t>
                      </a:r>
                      <a:r>
                        <a:rPr lang="pl-PL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zakupionych wartości niematerialnych i prawnych w ramach projektu </a:t>
                      </a:r>
                    </a:p>
                  </a:txBody>
                  <a:tcPr marL="57785" marR="57785" marT="29210" marB="29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3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§"/>
                      </a:pPr>
                      <a:r>
                        <a:rPr lang="pl-PL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Liczba </a:t>
                      </a:r>
                      <a:r>
                        <a:rPr lang="pl-PL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zmodernizowanych środków trwałych/środków produkcji w ramach projektu </a:t>
                      </a:r>
                    </a:p>
                  </a:txBody>
                  <a:tcPr marL="57785" marR="57785" marT="29210" marB="29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Prostokąt 10"/>
          <p:cNvSpPr/>
          <p:nvPr/>
        </p:nvSpPr>
        <p:spPr>
          <a:xfrm>
            <a:off x="571500" y="1428750"/>
            <a:ext cx="2947988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b="1" u="sng" dirty="0">
                <a:latin typeface="Times New Roman" pitchFamily="18" charset="0"/>
                <a:cs typeface="Times New Roman" pitchFamily="18" charset="0"/>
              </a:rPr>
              <a:t>WSKAŹNIKI PRODUKTU</a:t>
            </a:r>
          </a:p>
        </p:txBody>
      </p:sp>
      <p:graphicFrame>
        <p:nvGraphicFramePr>
          <p:cNvPr id="13" name="Tabela 12"/>
          <p:cNvGraphicFramePr>
            <a:graphicFrameLocks noGrp="1"/>
          </p:cNvGraphicFramePr>
          <p:nvPr/>
        </p:nvGraphicFramePr>
        <p:xfrm>
          <a:off x="4143375" y="1711325"/>
          <a:ext cx="3929090" cy="5146678"/>
        </p:xfrm>
        <a:graphic>
          <a:graphicData uri="http://schemas.openxmlformats.org/drawingml/2006/table">
            <a:tbl>
              <a:tblPr/>
              <a:tblGrid>
                <a:gridCol w="3929090"/>
              </a:tblGrid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mikroprzedsiębiorstw, które w wyniku realizacji projektu staną się małymi przedsiębiorstwami  </a:t>
                      </a: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MŚP, które wdrożyły rozwiązania innowacyjne (do 12 miesięcy od jego zakończenia) </a:t>
                      </a: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nowych produktów lub technologii wprowadzonych na rynek w wyniku realizacji projektu (do 12 miesięcy od jego zakończenia) </a:t>
                      </a:r>
                      <a:endParaRPr kumimoji="0" lang="pl-PL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nowych usług świadczonych przez beneficjenta w wyniku realizacji projektu </a:t>
                      </a: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prośrodowiskowych rozwiązań wprowadzonych w wyniku realizacji projektu </a:t>
                      </a: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utworzonych miejsc pracy (kobiety) w wyniku realizacji projektu (do 12 miesięcy od jego zakończenia, brutto, zatrudnienie w pełnym wymiarze godzin) - obowiązkowy</a:t>
                      </a: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utworzonych miejsc pracy (mężczyźni) w wyniku realizacji projektu (do 12 miesięcy od jego zakończenia, brutto, zatrudnienie w pełnym wymiarze godzin) - obowiązkowy </a:t>
                      </a: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Liczba uzyskanych certyfikatów ISO </a:t>
                      </a: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</a:tbl>
          </a:graphicData>
        </a:graphic>
      </p:graphicFrame>
      <p:sp>
        <p:nvSpPr>
          <p:cNvPr id="12" name="Prostokąt 11"/>
          <p:cNvSpPr/>
          <p:nvPr/>
        </p:nvSpPr>
        <p:spPr>
          <a:xfrm>
            <a:off x="4572000" y="1428750"/>
            <a:ext cx="3103563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b="1" u="sng" dirty="0">
                <a:latin typeface="Times New Roman" pitchFamily="18" charset="0"/>
                <a:cs typeface="Times New Roman" pitchFamily="18" charset="0"/>
              </a:rPr>
              <a:t>WSKAŹNIKI  REZUTLATU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434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434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1714500" y="857250"/>
            <a:ext cx="6429375" cy="3698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dirty="0">
                <a:solidFill>
                  <a:schemeClr val="bg1"/>
                </a:solidFill>
                <a:latin typeface="Tahoma" pitchFamily="34" charset="0"/>
              </a:rPr>
              <a:t>WSKAŹNIKI REALIZACJI PROJEKTU – tabela E2 wniosku</a:t>
            </a: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214282" y="1428736"/>
            <a:ext cx="7858180" cy="44012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  W ramach każdego z projektów </a:t>
            </a:r>
            <a:r>
              <a:rPr lang="pl-PL" sz="2000" b="1" u="sng" dirty="0">
                <a:latin typeface="Times New Roman" pitchFamily="18" charset="0"/>
                <a:cs typeface="Times New Roman" pitchFamily="18" charset="0"/>
              </a:rPr>
              <a:t>należy obowiązkowo wybrać wskaźnik "Liczba utworzonych miejsc pracy (kobiety)..." i "Liczba utworzonych miejsc pracy  (mężczyźni)..." nawet jeśli ten wskaźnik przyjmuje wartość „0”. </a:t>
            </a:r>
          </a:p>
          <a:p>
            <a:pPr algn="just"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  Poszczególne wskaźniki wpisujemy w tabeli E2 wniosku narastająco, tzn. </a:t>
            </a:r>
            <a:r>
              <a:rPr lang="pl-PL" sz="2000" b="1" u="sng" dirty="0">
                <a:latin typeface="Times New Roman" pitchFamily="18" charset="0"/>
                <a:cs typeface="Times New Roman" pitchFamily="18" charset="0"/>
              </a:rPr>
              <a:t>sumujemy z latami poprzednimi,</a:t>
            </a: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 uwzględniając stopień zmiany w stosunku do lat poprzednich.</a:t>
            </a:r>
          </a:p>
          <a:p>
            <a:pPr algn="just"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l-PL" sz="2000" b="1" u="sng" dirty="0">
                <a:latin typeface="Times New Roman" pitchFamily="18" charset="0"/>
                <a:cs typeface="Times New Roman" pitchFamily="18" charset="0"/>
              </a:rPr>
              <a:t>Nowoutworzone miejsca pracy</a:t>
            </a: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 muszą być związane bezpośrednio </a:t>
            </a:r>
            <a:br>
              <a:rPr lang="pl-PL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z realizacją projektu, a ich trwałość powinna być przewidziana przez Wnioskodawcę </a:t>
            </a:r>
            <a:r>
              <a:rPr lang="pl-PL" sz="2000" b="1" u="sng" dirty="0">
                <a:latin typeface="Times New Roman" pitchFamily="18" charset="0"/>
                <a:cs typeface="Times New Roman" pitchFamily="18" charset="0"/>
              </a:rPr>
              <a:t>na co najmniej dwa lat</a:t>
            </a: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a. Etaty częściowe należy zsumować i zaokrąglić do pełnych jednostek etatów.</a:t>
            </a:r>
          </a:p>
          <a:p>
            <a:pPr>
              <a:defRPr/>
            </a:pP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2253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2253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chemat blokowy: proces 13"/>
          <p:cNvSpPr/>
          <p:nvPr/>
        </p:nvSpPr>
        <p:spPr>
          <a:xfrm>
            <a:off x="285750" y="1857375"/>
            <a:ext cx="1285875" cy="714375"/>
          </a:xfrm>
          <a:prstGeom prst="flowChartProcess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30 dni</a:t>
            </a:r>
          </a:p>
        </p:txBody>
      </p:sp>
      <p:sp>
        <p:nvSpPr>
          <p:cNvPr id="15" name="Schemat blokowy: proces 14"/>
          <p:cNvSpPr/>
          <p:nvPr/>
        </p:nvSpPr>
        <p:spPr>
          <a:xfrm>
            <a:off x="1714500" y="1857375"/>
            <a:ext cx="3429000" cy="714375"/>
          </a:xfrm>
          <a:prstGeom prst="flowChartProcess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Złożenie wniosku o dofinansowanie wraz z załącznikami</a:t>
            </a:r>
          </a:p>
        </p:txBody>
      </p:sp>
      <p:sp>
        <p:nvSpPr>
          <p:cNvPr id="16" name="Schemat blokowy: proces 15"/>
          <p:cNvSpPr/>
          <p:nvPr/>
        </p:nvSpPr>
        <p:spPr>
          <a:xfrm>
            <a:off x="5357813" y="1857375"/>
            <a:ext cx="2643187" cy="714375"/>
          </a:xfrm>
          <a:prstGeom prst="flowChartProcess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BENEFICJENT</a:t>
            </a:r>
          </a:p>
        </p:txBody>
      </p:sp>
      <p:sp>
        <p:nvSpPr>
          <p:cNvPr id="17" name="Schemat blokowy: proces 16"/>
          <p:cNvSpPr/>
          <p:nvPr/>
        </p:nvSpPr>
        <p:spPr>
          <a:xfrm>
            <a:off x="285750" y="2714625"/>
            <a:ext cx="1285875" cy="714375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45 dni</a:t>
            </a:r>
          </a:p>
        </p:txBody>
      </p:sp>
      <p:sp>
        <p:nvSpPr>
          <p:cNvPr id="18" name="Schemat blokowy: proces 17"/>
          <p:cNvSpPr/>
          <p:nvPr/>
        </p:nvSpPr>
        <p:spPr>
          <a:xfrm>
            <a:off x="1714500" y="2714625"/>
            <a:ext cx="3429000" cy="714375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Ocena formalna wniosku </a:t>
            </a:r>
            <a:b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</a:b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 dofinansowanie</a:t>
            </a:r>
          </a:p>
        </p:txBody>
      </p:sp>
      <p:sp>
        <p:nvSpPr>
          <p:cNvPr id="19" name="Schemat blokowy: proces 18"/>
          <p:cNvSpPr/>
          <p:nvPr/>
        </p:nvSpPr>
        <p:spPr>
          <a:xfrm>
            <a:off x="5357813" y="2714625"/>
            <a:ext cx="2643187" cy="714375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ZESPÓŁ WYBORU PROJEKTÓW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MCP</a:t>
            </a:r>
          </a:p>
        </p:txBody>
      </p:sp>
      <p:sp>
        <p:nvSpPr>
          <p:cNvPr id="20" name="Schemat blokowy: proces 19"/>
          <p:cNvSpPr/>
          <p:nvPr/>
        </p:nvSpPr>
        <p:spPr>
          <a:xfrm>
            <a:off x="285750" y="3571875"/>
            <a:ext cx="1285875" cy="714375"/>
          </a:xfrm>
          <a:prstGeom prst="flowChartProcess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45 dni</a:t>
            </a:r>
          </a:p>
        </p:txBody>
      </p:sp>
      <p:sp>
        <p:nvSpPr>
          <p:cNvPr id="21" name="Schemat blokowy: proces 20"/>
          <p:cNvSpPr/>
          <p:nvPr/>
        </p:nvSpPr>
        <p:spPr>
          <a:xfrm>
            <a:off x="1714500" y="3571875"/>
            <a:ext cx="3429000" cy="714375"/>
          </a:xfrm>
          <a:prstGeom prst="flowChartProcess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Ocena merytoryczna wniosku </a:t>
            </a:r>
            <a:b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</a:b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o dofinansowanie</a:t>
            </a:r>
          </a:p>
        </p:txBody>
      </p:sp>
      <p:sp>
        <p:nvSpPr>
          <p:cNvPr id="22" name="Schemat blokowy: proces 21"/>
          <p:cNvSpPr/>
          <p:nvPr/>
        </p:nvSpPr>
        <p:spPr>
          <a:xfrm>
            <a:off x="5357813" y="3571875"/>
            <a:ext cx="2643187" cy="714375"/>
          </a:xfrm>
          <a:prstGeom prst="flowChartProcess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KOMISJA OCENY PROJEKTÓW</a:t>
            </a:r>
          </a:p>
        </p:txBody>
      </p:sp>
      <p:sp>
        <p:nvSpPr>
          <p:cNvPr id="23" name="Schemat blokowy: proces 22"/>
          <p:cNvSpPr/>
          <p:nvPr/>
        </p:nvSpPr>
        <p:spPr>
          <a:xfrm>
            <a:off x="285750" y="4429125"/>
            <a:ext cx="1285875" cy="714375"/>
          </a:xfrm>
          <a:prstGeom prst="flowChartProcess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14 dni</a:t>
            </a:r>
          </a:p>
        </p:txBody>
      </p:sp>
      <p:sp>
        <p:nvSpPr>
          <p:cNvPr id="24" name="Schemat blokowy: proces 23"/>
          <p:cNvSpPr/>
          <p:nvPr/>
        </p:nvSpPr>
        <p:spPr>
          <a:xfrm>
            <a:off x="1714500" y="4429125"/>
            <a:ext cx="3429000" cy="714375"/>
          </a:xfrm>
          <a:prstGeom prst="flowChartProcess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Wybór projektów do dofinansowania (lista podstawowa i rezerwowa)</a:t>
            </a:r>
          </a:p>
        </p:txBody>
      </p:sp>
      <p:sp>
        <p:nvSpPr>
          <p:cNvPr id="25" name="Schemat blokowy: proces 24"/>
          <p:cNvSpPr/>
          <p:nvPr/>
        </p:nvSpPr>
        <p:spPr>
          <a:xfrm>
            <a:off x="5357813" y="4429125"/>
            <a:ext cx="2643187" cy="714375"/>
          </a:xfrm>
          <a:prstGeom prst="flowChartProcess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ZARZĄD WOJEWÓDZTWA MAŁOPOLSKIEGO</a:t>
            </a:r>
          </a:p>
        </p:txBody>
      </p:sp>
      <p:sp>
        <p:nvSpPr>
          <p:cNvPr id="26" name="Schemat blokowy: proces 25"/>
          <p:cNvSpPr/>
          <p:nvPr/>
        </p:nvSpPr>
        <p:spPr>
          <a:xfrm>
            <a:off x="285750" y="5286375"/>
            <a:ext cx="1285875" cy="714375"/>
          </a:xfrm>
          <a:prstGeom prst="flowChartProcess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30 dni</a:t>
            </a:r>
          </a:p>
        </p:txBody>
      </p:sp>
      <p:sp>
        <p:nvSpPr>
          <p:cNvPr id="27" name="Schemat blokowy: proces 26"/>
          <p:cNvSpPr/>
          <p:nvPr/>
        </p:nvSpPr>
        <p:spPr>
          <a:xfrm>
            <a:off x="1714500" y="5286375"/>
            <a:ext cx="3429000" cy="714375"/>
          </a:xfrm>
          <a:prstGeom prst="flowChartProcess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Podpisywanie umów o dofinansowanie</a:t>
            </a:r>
          </a:p>
        </p:txBody>
      </p:sp>
      <p:sp>
        <p:nvSpPr>
          <p:cNvPr id="28" name="Schemat blokowy: proces 27"/>
          <p:cNvSpPr/>
          <p:nvPr/>
        </p:nvSpPr>
        <p:spPr>
          <a:xfrm>
            <a:off x="5357813" y="5286375"/>
            <a:ext cx="2643187" cy="714375"/>
          </a:xfrm>
          <a:prstGeom prst="flowChartProcess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DYREKTOR MCP</a:t>
            </a:r>
          </a:p>
        </p:txBody>
      </p:sp>
      <p:sp>
        <p:nvSpPr>
          <p:cNvPr id="29" name="Strzałka w dół 28"/>
          <p:cNvSpPr/>
          <p:nvPr/>
        </p:nvSpPr>
        <p:spPr>
          <a:xfrm>
            <a:off x="3143250" y="2500313"/>
            <a:ext cx="357188" cy="35718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30" name="Strzałka w dół 29"/>
          <p:cNvSpPr/>
          <p:nvPr/>
        </p:nvSpPr>
        <p:spPr>
          <a:xfrm>
            <a:off x="3143250" y="3357563"/>
            <a:ext cx="357188" cy="35718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31" name="Strzałka w dół 30"/>
          <p:cNvSpPr/>
          <p:nvPr/>
        </p:nvSpPr>
        <p:spPr>
          <a:xfrm>
            <a:off x="3143250" y="4143375"/>
            <a:ext cx="357188" cy="35718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32" name="Strzałka w dół 31"/>
          <p:cNvSpPr/>
          <p:nvPr/>
        </p:nvSpPr>
        <p:spPr>
          <a:xfrm>
            <a:off x="3143250" y="5072063"/>
            <a:ext cx="357188" cy="35718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33" name="pole tekstowe 32"/>
          <p:cNvSpPr txBox="1"/>
          <p:nvPr/>
        </p:nvSpPr>
        <p:spPr>
          <a:xfrm>
            <a:off x="1714500" y="1109663"/>
            <a:ext cx="6215063" cy="4619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Procedura wyboru projektu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Obraz 4" descr="MCP_logotyp_04_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Obraz 5" descr="pasek niebiesk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23557" name="Obraz 7" descr="ueeffr-napis-z-boku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Obraz 10" descr="znak_PROGRAM_REGIONALN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23560" name="Obraz 12" descr="pasek uciekając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Group 1116"/>
          <p:cNvGraphicFramePr>
            <a:graphicFrameLocks noGrp="1"/>
          </p:cNvGraphicFramePr>
          <p:nvPr/>
        </p:nvGraphicFramePr>
        <p:xfrm>
          <a:off x="500063" y="1214438"/>
          <a:ext cx="8215341" cy="5124779"/>
        </p:xfrm>
        <a:graphic>
          <a:graphicData uri="http://schemas.openxmlformats.org/drawingml/2006/table">
            <a:tbl>
              <a:tblPr/>
              <a:tblGrid>
                <a:gridCol w="561975"/>
                <a:gridCol w="4367218"/>
                <a:gridCol w="969957"/>
                <a:gridCol w="889000"/>
                <a:gridCol w="1427191"/>
              </a:tblGrid>
              <a:tr h="407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Lp.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KRYTERIA WŁAŚCIWEJ OCENY MERYTORYCZNEJ - MIKROPRZEDSIĘBIORSTWA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Punktacja</a:t>
                      </a:r>
                      <a:endParaRPr kumimoji="0" lang="pl-P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Waga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Maks. liczba punktów</a:t>
                      </a:r>
                      <a:endParaRPr kumimoji="0" lang="pl-P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</a:tr>
              <a:tr h="7356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1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Potencjał i doświadczenie wnioskodawcy na rzecz realizacji projektu – </a:t>
                      </a: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ahoma" pitchFamily="34" charset="0"/>
                        </a:rPr>
                        <a:t>zasoby techniczne, ludzkie, organizacyjne, doświadczenie, w tym kluczowych osób,  trwałość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3556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Lokalizacja projektu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396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Zakres korzyści osiągnięty w wyniku realizacji projektu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Innowacyjny charakter projektu </a:t>
                      </a:r>
                      <a:r>
                        <a:rPr kumimoji="0" lang="pl-PL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lub projekt z zakresu ginących zawodów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 – </a:t>
                      </a: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ahoma" pitchFamily="34" charset="0"/>
                        </a:rPr>
                        <a:t>zakres i charakter innowacyjności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5172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Realizacja polityk  horyzontalnych UE - </a:t>
                      </a: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ahoma" pitchFamily="34" charset="0"/>
                        </a:rPr>
                        <a:t>równość szans, zrównoważony rozwój, ochrona i poprawa jakości środowiska naturalnego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33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6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Zatrudnienie – </a:t>
                      </a: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ahoma" pitchFamily="34" charset="0"/>
                        </a:rPr>
                        <a:t>utrzymanie lub powstanie nowych miejsc pracy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4454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7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Okres funkcjonowania przedsiębiorcy na rynku – </a:t>
                      </a: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ahoma" pitchFamily="34" charset="0"/>
                        </a:rPr>
                        <a:t>n, n-1; n-2,3,4; n-5 i wcześniej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355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Gotowość projektu do realizacji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0-4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443892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Razem: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76 punktów, min. 60%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2560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2560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214313" y="1357313"/>
            <a:ext cx="7858125" cy="48069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marL="449263" indent="-449263">
              <a:lnSpc>
                <a:spcPct val="90000"/>
              </a:lnSpc>
              <a:spcBef>
                <a:spcPct val="50000"/>
              </a:spcBef>
              <a:defRPr/>
            </a:pPr>
            <a:r>
              <a:rPr lang="pl-PL" sz="2200" b="1" u="sng" dirty="0">
                <a:cs typeface="Arial" charset="0"/>
              </a:rPr>
              <a:t>Projekt podlegać będzie odrzuceniu, gdy: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defRPr/>
            </a:pPr>
            <a:endParaRPr lang="pl-PL" sz="400" b="1" dirty="0">
              <a:cs typeface="Arial" charset="0"/>
            </a:endParaRP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defRPr/>
            </a:pPr>
            <a:endParaRPr lang="pl-PL" sz="400" b="1" dirty="0">
              <a:cs typeface="Arial" charset="0"/>
            </a:endParaRP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pl-PL" sz="1700" b="1" dirty="0">
                <a:cs typeface="Times New Roman" pitchFamily="18" charset="0"/>
              </a:rPr>
              <a:t>nie spełni wymogów formalnych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l-PL" sz="1700" b="1" dirty="0">
                <a:cs typeface="Times New Roman" pitchFamily="18" charset="0"/>
              </a:rPr>
              <a:t>brak wniosku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l-PL" sz="1700" b="1" dirty="0">
                <a:cs typeface="Times New Roman" pitchFamily="18" charset="0"/>
              </a:rPr>
              <a:t>brak biznes planu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l-PL" sz="1700" b="1" dirty="0">
                <a:cs typeface="Times New Roman" pitchFamily="18" charset="0"/>
              </a:rPr>
              <a:t>brak podpisów na wniosku i biznes planie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pl-PL" sz="1700" b="1" dirty="0">
                <a:cs typeface="Times New Roman" pitchFamily="18" charset="0"/>
              </a:rPr>
              <a:t>uzupełnienie wniosku, załączonej dokumentacji, złożenie wyjaśnień nie nastąpi we wskazanym terminie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pl-PL" sz="1700" b="1" dirty="0">
                <a:cs typeface="Times New Roman" pitchFamily="18" charset="0"/>
              </a:rPr>
              <a:t>pomimo uzupełnienia pozostaną błędy albo gdy wyjaśnienia okażą się niewystarczające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pl-PL" sz="1700" b="1" dirty="0">
                <a:cs typeface="Times New Roman" pitchFamily="18" charset="0"/>
              </a:rPr>
              <a:t>wnioskodawca wprowadzi dodatkowe zmiany we wniosku lub dokumentacji bez złożenia wyjaśnień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pl-PL" sz="1700" b="1" dirty="0">
                <a:cs typeface="Times New Roman" pitchFamily="18" charset="0"/>
              </a:rPr>
              <a:t>projekt nie przejdzie oceny technicznej</a:t>
            </a:r>
          </a:p>
          <a:p>
            <a:pPr marL="449263" indent="-449263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pl-PL" sz="1700" b="1" dirty="0">
                <a:cs typeface="Times New Roman" pitchFamily="18" charset="0"/>
              </a:rPr>
              <a:t>projekt nie uzyska 60% maksymalnej liczby punktów z oceny merytorycznej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4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5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800" b="1">
                <a:solidFill>
                  <a:srgbClr val="002060"/>
                </a:solidFill>
                <a:latin typeface="Monotype Corsiva" pitchFamily="66" charset="0"/>
              </a:rPr>
              <a:t>Sukcesy Małopolskiego </a:t>
            </a:r>
            <a:br>
              <a:rPr lang="pl-PL" sz="2800" b="1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pl-PL" sz="2800" b="1">
                <a:solidFill>
                  <a:srgbClr val="002060"/>
                </a:solidFill>
                <a:latin typeface="Monotype Corsiva" pitchFamily="66" charset="0"/>
              </a:rPr>
              <a:t>Centrum Przedsiębiorczości!</a:t>
            </a:r>
          </a:p>
        </p:txBody>
      </p:sp>
      <p:pic>
        <p:nvPicPr>
          <p:cNvPr id="99336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 descr="do-prezentacji-o-sukcesach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313" y="1285875"/>
            <a:ext cx="3617912" cy="5214938"/>
          </a:xfrm>
          <a:prstGeom prst="rect">
            <a:avLst/>
          </a:prstGeom>
          <a:effectLst>
            <a:outerShdw blurRad="571500" sx="103000" sy="103000" algn="ctr" rotWithShape="0">
              <a:srgbClr val="002060">
                <a:alpha val="40000"/>
              </a:srgbClr>
            </a:outerShdw>
          </a:effectLst>
        </p:spPr>
      </p:pic>
      <p:pic>
        <p:nvPicPr>
          <p:cNvPr id="17" name="Obraz 16" descr="mrpo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0563" y="1428750"/>
            <a:ext cx="3475037" cy="78581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18" name="pole tekstowe 17"/>
          <p:cNvSpPr txBox="1"/>
          <p:nvPr/>
        </p:nvSpPr>
        <p:spPr>
          <a:xfrm>
            <a:off x="4500563" y="2428875"/>
            <a:ext cx="3429000" cy="3754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lvl="1">
              <a:defRPr/>
            </a:pPr>
            <a:endParaRPr lang="pl-PL" sz="1400" b="1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0" lvl="1">
              <a:defRPr/>
            </a:pPr>
            <a:r>
              <a:rPr lang="pl-PL" sz="1400" b="1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MCP ogłosiło już </a:t>
            </a:r>
            <a:r>
              <a:rPr lang="pl-PL" sz="1400" b="1" u="sng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7 </a:t>
            </a:r>
            <a:r>
              <a:rPr lang="pl-PL" sz="1400" b="1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konkursów dla przedsiębiorców</a:t>
            </a: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w ramach II Oś Priorytetowej MRPO.</a:t>
            </a:r>
            <a:endParaRPr lang="pl-PL" sz="1400" b="1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0" lvl="1">
              <a:defRPr/>
            </a:pPr>
            <a:endParaRPr lang="pl-PL" sz="1400" b="1" dirty="0">
              <a:latin typeface="Tahoma" pitchFamily="34" charset="0"/>
              <a:cs typeface="Tahoma" pitchFamily="34" charset="0"/>
            </a:endParaRPr>
          </a:p>
          <a:p>
            <a:pPr marL="0" lvl="1">
              <a:defRPr/>
            </a:pP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MCP jako </a:t>
            </a:r>
            <a:r>
              <a:rPr lang="pl-PL" sz="1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pierwsze w Polsce podpisało umowy o dofinansowanie</a:t>
            </a: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dla małych przedsiębiorców </a:t>
            </a:r>
            <a:b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w ramach MRPO.</a:t>
            </a:r>
          </a:p>
          <a:p>
            <a:pPr marL="0" lvl="1">
              <a:defRPr/>
            </a:pPr>
            <a:endParaRPr lang="pl-PL" sz="1400" b="1" dirty="0">
              <a:latin typeface="Tahoma" pitchFamily="34" charset="0"/>
              <a:cs typeface="Tahoma" pitchFamily="34" charset="0"/>
            </a:endParaRPr>
          </a:p>
          <a:p>
            <a:pPr marL="0" lvl="1">
              <a:defRPr/>
            </a:pP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Jednocześnie MCP </a:t>
            </a:r>
            <a:r>
              <a:rPr lang="pl-PL" sz="1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jako pierwsze </a:t>
            </a:r>
            <a:br>
              <a:rPr lang="pl-PL" sz="1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pl-PL" sz="1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w Polsce wypłaciło jeszcze w 2008 roku dotację</a:t>
            </a:r>
            <a:r>
              <a:rPr lang="pl-PL" sz="1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przedsiębiorcy, który zrealizował już część swojego projektu w ramach działania 2.1. A MRPO.</a:t>
            </a:r>
          </a:p>
          <a:p>
            <a:pPr marL="0" lvl="1" algn="just">
              <a:defRPr/>
            </a:pPr>
            <a:endParaRPr lang="pl-PL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Strzałka w prawo 19"/>
          <p:cNvSpPr/>
          <p:nvPr/>
        </p:nvSpPr>
        <p:spPr>
          <a:xfrm>
            <a:off x="3214688" y="4857750"/>
            <a:ext cx="10715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1" name="Strzałka w prawo 20"/>
          <p:cNvSpPr/>
          <p:nvPr/>
        </p:nvSpPr>
        <p:spPr>
          <a:xfrm>
            <a:off x="3214688" y="2786063"/>
            <a:ext cx="10715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2" name="Strzałka w prawo 21"/>
          <p:cNvSpPr/>
          <p:nvPr/>
        </p:nvSpPr>
        <p:spPr>
          <a:xfrm>
            <a:off x="3214688" y="3786188"/>
            <a:ext cx="10715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</p:cSld>
  <p:clrMapOvr>
    <a:masterClrMapping/>
  </p:clrMapOvr>
  <p:transition advTm="10015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Obraz 4" descr="MCP_logotyp_04_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0"/>
            <a:ext cx="17145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5" name="Obraz 5" descr="pasek niebiesk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571500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6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84997" name="Obraz 7" descr="ueeffr-napis-z-boku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Obraz 10" descr="znak_PROGRAM_REGIONALN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9" name="pole tekstowe 11"/>
          <p:cNvSpPr txBox="1">
            <a:spLocks noChangeArrowheads="1"/>
          </p:cNvSpPr>
          <p:nvPr/>
        </p:nvSpPr>
        <p:spPr bwMode="auto">
          <a:xfrm>
            <a:off x="2357438" y="214313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85000" name="Obraz 12" descr="pasek uciekając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2143108" y="857232"/>
            <a:ext cx="6572296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Podsumowanie zakończonych konkursów </a:t>
            </a:r>
            <a:b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dla przedsiębiorców w ramach II Osi MRPO 2008 i 2009 rok</a:t>
            </a:r>
          </a:p>
        </p:txBody>
      </p:sp>
      <p:graphicFrame>
        <p:nvGraphicFramePr>
          <p:cNvPr id="11" name="Group 66"/>
          <p:cNvGraphicFramePr>
            <a:graphicFrameLocks noGrp="1"/>
          </p:cNvGraphicFramePr>
          <p:nvPr/>
        </p:nvGraphicFramePr>
        <p:xfrm>
          <a:off x="0" y="1714500"/>
          <a:ext cx="9144000" cy="5216308"/>
        </p:xfrm>
        <a:graphic>
          <a:graphicData uri="http://schemas.openxmlformats.org/drawingml/2006/table">
            <a:tbl>
              <a:tblPr/>
              <a:tblGrid>
                <a:gridCol w="1928793"/>
                <a:gridCol w="928694"/>
                <a:gridCol w="1000132"/>
                <a:gridCol w="1071570"/>
                <a:gridCol w="1192665"/>
                <a:gridCol w="1549836"/>
                <a:gridCol w="1472310"/>
              </a:tblGrid>
              <a:tr h="9495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/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II Oś Priorytetowa MRPO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Działanie/Schemat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Kwota na konkurs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 (PLN)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Liczba złożonych wniosków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Liczba wybranych projektów przez ZWM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% Stopień wniosków wybranych do złożonych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Kwota wydatków kwalifikowanych (PLN)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Wnioskowane dofinansowanie </a:t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z MRPO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87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2.1 A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małe przedsiębiorstwa</a:t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2008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40 663 529,40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 </a:t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55,50 %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123 318 008,78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55 007 436,94</a:t>
                      </a:r>
                      <a:endParaRPr kumimoji="0" lang="pl-PL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747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2.1 A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mikroprzedsiębiorstwa</a:t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2008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3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26 505 294,12 </a:t>
                      </a:r>
                      <a:endParaRPr kumimoji="0" lang="pl-PL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348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 </a:t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63,79 %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62 421 348,53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24 562 184,63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98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2.2. B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mikro, małe </a:t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i średnie przedsiębiorstwa (B+R)</a:t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2008/2009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3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pl-PL" sz="13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pl-PL" sz="13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14 655 058,87</a:t>
                      </a:r>
                      <a:endParaRPr kumimoji="0" lang="pl-PL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88,88 %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   </a:t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6 115 034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4 071 401,54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9106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2.1. </a:t>
                      </a:r>
                      <a:r>
                        <a:rPr kumimoji="0" lang="pl-PL" sz="11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A </a:t>
                      </a:r>
                      <a:endParaRPr kumimoji="0" lang="pl-PL" sz="11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małe przedsiębiorstwa</a:t>
                      </a:r>
                      <a:b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2009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3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pl-PL" sz="13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pl-PL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43 840 000,00 </a:t>
                      </a:r>
                      <a:endParaRPr kumimoji="0" lang="pl-PL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158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72,81 %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   </a:t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187 957 087,42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76 696 757,69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9629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SUMA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1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125 663 882,39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1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792</a:t>
                      </a:r>
                      <a:b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złożonych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1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515</a:t>
                      </a:r>
                      <a:b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wybranych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1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70,25 %</a:t>
                      </a:r>
                      <a:b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stopień</a:t>
                      </a:r>
                      <a:b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skuteczności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1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379 811 478,73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1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160 337 780,80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14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1104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3" y="142875"/>
            <a:ext cx="15255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8602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400" b="1" dirty="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8602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Group 66"/>
          <p:cNvGraphicFramePr>
            <a:graphicFrameLocks noGrp="1"/>
          </p:cNvGraphicFramePr>
          <p:nvPr/>
        </p:nvGraphicFramePr>
        <p:xfrm>
          <a:off x="500063" y="2143125"/>
          <a:ext cx="7286676" cy="3765044"/>
        </p:xfrm>
        <a:graphic>
          <a:graphicData uri="http://schemas.openxmlformats.org/drawingml/2006/table">
            <a:tbl>
              <a:tblPr/>
              <a:tblGrid>
                <a:gridCol w="2840236"/>
                <a:gridCol w="2918588"/>
                <a:gridCol w="1527852"/>
              </a:tblGrid>
              <a:tr h="128588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II Oś Priorytetowa MRPO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Działanie/Schemat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Kwota na konkurs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 (PLN)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Liczba złożonych wniosków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272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2.1 A 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średnie przedsiębiorstwa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(nabór do 1 czerwca 2009)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cs typeface="Tahoma" pitchFamily="34" charset="0"/>
                        </a:rPr>
                        <a:t>70 661 964,97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    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12272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2.1 A 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średnie przedsiębiorstwa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(wyniki oceny formalnej – 3 sierpnia 2009 )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liczba wniosków, które przeszły ocenę formalną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    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14" name="pole tekstowe 13"/>
          <p:cNvSpPr txBox="1"/>
          <p:nvPr/>
        </p:nvSpPr>
        <p:spPr>
          <a:xfrm>
            <a:off x="2000250" y="1000125"/>
            <a:ext cx="5786438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b="1" dirty="0">
                <a:solidFill>
                  <a:srgbClr val="002060"/>
                </a:solidFill>
              </a:rPr>
              <a:t>Aktualnie trwa ocena merytoryczna wniosków dla średnich przedsiębiorstw z konkursu ogłoszonego w 2009 roku</a:t>
            </a:r>
          </a:p>
        </p:txBody>
      </p:sp>
      <p:sp>
        <p:nvSpPr>
          <p:cNvPr id="15" name="Strzałka w prawo 14"/>
          <p:cNvSpPr/>
          <p:nvPr/>
        </p:nvSpPr>
        <p:spPr>
          <a:xfrm>
            <a:off x="6215063" y="500062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6" name="Strzałka w prawo 15"/>
          <p:cNvSpPr/>
          <p:nvPr/>
        </p:nvSpPr>
        <p:spPr>
          <a:xfrm>
            <a:off x="6215063" y="3786188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</p:cSld>
  <p:clrMapOvr>
    <a:masterClrMapping/>
  </p:clrMapOvr>
  <p:transition advTm="617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3" y="142875"/>
            <a:ext cx="15255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8602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400" b="1" dirty="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8602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Group 66"/>
          <p:cNvGraphicFramePr>
            <a:graphicFrameLocks noGrp="1"/>
          </p:cNvGraphicFramePr>
          <p:nvPr/>
        </p:nvGraphicFramePr>
        <p:xfrm>
          <a:off x="500063" y="2143125"/>
          <a:ext cx="7286676" cy="2537842"/>
        </p:xfrm>
        <a:graphic>
          <a:graphicData uri="http://schemas.openxmlformats.org/drawingml/2006/table">
            <a:tbl>
              <a:tblPr/>
              <a:tblGrid>
                <a:gridCol w="2840236"/>
                <a:gridCol w="2918588"/>
                <a:gridCol w="1527852"/>
              </a:tblGrid>
              <a:tr h="128588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II Oś Priorytetowa MRPO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Działanie/Schemat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Kwota na konkurs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 (PLN)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Liczba złożonych wniosków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272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2.1 A 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mikroprzedsiębiorstwa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(nabór do </a:t>
                      </a: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16 października </a:t>
                      </a: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2009)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cs typeface="Tahoma" pitchFamily="34" charset="0"/>
                        </a:rPr>
                        <a:t>29</a:t>
                      </a:r>
                      <a:r>
                        <a:rPr lang="pl-PL" sz="16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ahoma" pitchFamily="34" charset="0"/>
                          <a:cs typeface="Tahoma" pitchFamily="34" charset="0"/>
                        </a:rPr>
                        <a:t> 494 500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   </a:t>
                      </a:r>
                      <a:r>
                        <a:rPr kumimoji="0" lang="pl-P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496 </a:t>
                      </a:r>
                      <a:endParaRPr kumimoji="0" lang="pl-P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14" name="pole tekstowe 13"/>
          <p:cNvSpPr txBox="1"/>
          <p:nvPr/>
        </p:nvSpPr>
        <p:spPr>
          <a:xfrm>
            <a:off x="2000250" y="1000125"/>
            <a:ext cx="5786438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l-PL" b="1" dirty="0">
                <a:solidFill>
                  <a:srgbClr val="002060"/>
                </a:solidFill>
              </a:rPr>
              <a:t>Aktualnie trwa ocena </a:t>
            </a:r>
            <a:r>
              <a:rPr lang="pl-PL" b="1" dirty="0" smtClean="0">
                <a:solidFill>
                  <a:srgbClr val="002060"/>
                </a:solidFill>
              </a:rPr>
              <a:t>formalna wniosków </a:t>
            </a:r>
            <a:r>
              <a:rPr lang="pl-PL" b="1" dirty="0">
                <a:solidFill>
                  <a:srgbClr val="002060"/>
                </a:solidFill>
              </a:rPr>
              <a:t>dla </a:t>
            </a:r>
            <a:r>
              <a:rPr lang="pl-PL" b="1" dirty="0" err="1" smtClean="0">
                <a:solidFill>
                  <a:srgbClr val="002060"/>
                </a:solidFill>
              </a:rPr>
              <a:t>mikroprzedsiębiorstw</a:t>
            </a:r>
            <a:r>
              <a:rPr lang="pl-PL" b="1" dirty="0" smtClean="0">
                <a:solidFill>
                  <a:srgbClr val="002060"/>
                </a:solidFill>
              </a:rPr>
              <a:t>  </a:t>
            </a:r>
            <a:r>
              <a:rPr lang="pl-PL" b="1" dirty="0">
                <a:solidFill>
                  <a:srgbClr val="002060"/>
                </a:solidFill>
              </a:rPr>
              <a:t>przedsiębiorstw z konkursu ogłoszonego w 2009 roku</a:t>
            </a:r>
          </a:p>
        </p:txBody>
      </p:sp>
      <p:sp>
        <p:nvSpPr>
          <p:cNvPr id="16" name="Strzałka w prawo 15"/>
          <p:cNvSpPr/>
          <p:nvPr/>
        </p:nvSpPr>
        <p:spPr>
          <a:xfrm>
            <a:off x="6215063" y="3786188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</p:cSld>
  <p:clrMapOvr>
    <a:masterClrMapping/>
  </p:clrMapOvr>
  <p:transition advTm="617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9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88070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1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2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88073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75" y="0"/>
            <a:ext cx="6013450" cy="342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5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941638"/>
            <a:ext cx="5786437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512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512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1000125" y="1214438"/>
          <a:ext cx="6435300" cy="4992064"/>
        </p:xfrm>
        <a:graphic>
          <a:graphicData uri="http://schemas.openxmlformats.org/drawingml/2006/table">
            <a:tbl>
              <a:tblPr/>
              <a:tblGrid>
                <a:gridCol w="3543662"/>
                <a:gridCol w="1844725"/>
                <a:gridCol w="1046913"/>
              </a:tblGrid>
              <a:tr h="35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II Oś Priorytetowa MRPO - GOSPODARKA REGIONALNEJ SZANSY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BENEFICJENCI 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160, 7 mln euro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2502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Działanie 2.1 Rozwój i podniesienie konkurencyjności przedsiębiorstw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139,7 mln euro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3618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Schemat A: Bezpośrednie wsparcie inwestycji w  MŚP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mikro, małe i średnie przedsiębiorstwa 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110,5 mln euro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14165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Schemat B: Wspólne przedsięwzięcia i tworzenie powiązań kooperacyjnych pomiędzy przedsiębiorstwami, </a:t>
                      </a:r>
                      <a:b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w tym tworzenie </a:t>
                      </a:r>
                      <a:r>
                        <a:rPr kumimoji="0" lang="pl-PL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klastrów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mikro, małe i średnie przedsiębiorstwa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prowadzące powiązania kooperacyjne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szkoły wyższe.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organizacje pozarządowe.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instytucje otoczenia biznesu.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9,2 mln euro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3217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Schemat C: Dotacje dla Instytucji Otoczenia Biznesu</a:t>
                      </a: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Times New Roman" pitchFamily="18" charset="0"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instytucje otoczenia biznesu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endParaRPr kumimoji="0" lang="pl-P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92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Schemat D: Wsparcie funduszy zwrotnych, przeznaczonych dla przedsiębiorstw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20 mln euro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802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Działanie 2.2 Wsparcie komercjalizacji badań naukowych</a:t>
                      </a:r>
                      <a:endPara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21 mln euro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1243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Schemat A: Projekty badawcze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mikro, małe i średnie przedsiębiorstwa  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jednostki naukowe.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szkoły wyższe.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 organizacje pozarządowe.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21 mln euro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3675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Schemat B: Projekty inwestycyjne przedsiębiorstw z zakresu B+R 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pl-PL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mikro, małe i średnie przedsiębiorstwa</a:t>
                      </a:r>
                      <a:r>
                        <a:rPr kumimoji="0" lang="pl-PL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8883" marR="48883" marT="434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584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584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 descr="C:\Documents and Settings\mgrega.MCP\Pulpit\mapki\aktualne mapki\MAPKI NAJAKTUALNIEJSZE\MAPKI BAZA\uaktualnienie 09.06.2009\uaktualnienie 6.08.2009\UAKTUALNIENIE 7.10.2009\DOTACJE NA MIESZKAŃCA + LICZBA PROJEKTÓW 2008 MA.MI.2.2.B - 2009 MASR - 07.10.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1142984"/>
            <a:ext cx="7308563" cy="5192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584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584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 descr="C:\Documents and Settings\mgrega.MCP\Pulpit\mapki\aktualne mapki\MAPKI NAJAKTUALNIEJSZE\MAPKI BAZA\uaktualnienie 09.06.2009\uaktualnienie 6.08.2009\UAKTUALNIENIE 7.10.2009\malopolska konkursy (5) stan na 07.10.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1142984"/>
            <a:ext cx="723948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Obraz 4" descr="MCP_logotyp_04_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475" y="142875"/>
            <a:ext cx="15970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Obraz 5" descr="pasek niebiesk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6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00357" name="Obraz 7" descr="ueeffr-napis-z-boku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8" name="Obraz 10" descr="znak_PROGRAM_REGIONALN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9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00360" name="Obraz 12" descr="pasek uciekając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le tekstowe 10"/>
          <p:cNvSpPr txBox="1"/>
          <p:nvPr/>
        </p:nvSpPr>
        <p:spPr>
          <a:xfrm>
            <a:off x="1857375" y="857250"/>
            <a:ext cx="6572250" cy="76993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sz="22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MAŁOPOLSKIE   CENTRUM   PRZEDSIĘBIORCZOŚCI</a:t>
            </a:r>
          </a:p>
        </p:txBody>
      </p:sp>
      <p:sp>
        <p:nvSpPr>
          <p:cNvPr id="100362" name="Prostokąt 12"/>
          <p:cNvSpPr>
            <a:spLocks noChangeArrowheads="1"/>
          </p:cNvSpPr>
          <p:nvPr/>
        </p:nvSpPr>
        <p:spPr bwMode="auto">
          <a:xfrm>
            <a:off x="4786313" y="2214563"/>
            <a:ext cx="4572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ul. Kordylewskiego 11 (parter)</a:t>
            </a:r>
          </a:p>
          <a:p>
            <a:pPr algn="ctr">
              <a:spcBef>
                <a:spcPct val="50000"/>
              </a:spcBef>
            </a:pPr>
            <a:r>
              <a:rPr lang="pl-PL" sz="2000" b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31-542 Kraków</a:t>
            </a:r>
            <a:r>
              <a:rPr lang="pl-PL" sz="200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4857750" y="3286125"/>
            <a:ext cx="428625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pl-PL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info@mcp.malopolska.pl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INFOLINIA:   </a:t>
            </a:r>
            <a:br>
              <a:rPr lang="pl-PL" sz="24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pl-PL" sz="3600" b="1" u="sng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012 376 91 </a:t>
            </a:r>
            <a:r>
              <a:rPr lang="pl-PL" sz="3600" b="1" u="sng" dirty="0" err="1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91</a:t>
            </a:r>
            <a:endParaRPr lang="pl-PL" sz="3600" b="1" u="sng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00364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5" y="1785938"/>
            <a:ext cx="4829175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5413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74"/>
            <a:ext cx="1571656" cy="154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3789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3789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29"/>
          <p:cNvSpPr txBox="1">
            <a:spLocks noChangeArrowheads="1"/>
          </p:cNvSpPr>
          <p:nvPr/>
        </p:nvSpPr>
        <p:spPr bwMode="auto">
          <a:xfrm>
            <a:off x="500034" y="1428736"/>
            <a:ext cx="7286625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sz="3600" b="1" dirty="0">
                <a:solidFill>
                  <a:srgbClr val="000066"/>
                </a:solidFill>
                <a:latin typeface="Tahoma" pitchFamily="34" charset="0"/>
              </a:rPr>
              <a:t>DZIĘKUJEMY  ZA  UWAGĘ</a:t>
            </a:r>
          </a:p>
        </p:txBody>
      </p:sp>
      <p:sp>
        <p:nvSpPr>
          <p:cNvPr id="37901" name="Text Box 7"/>
          <p:cNvSpPr txBox="1">
            <a:spLocks noChangeArrowheads="1"/>
          </p:cNvSpPr>
          <p:nvPr/>
        </p:nvSpPr>
        <p:spPr bwMode="auto">
          <a:xfrm>
            <a:off x="285750" y="2571750"/>
            <a:ext cx="75914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1688" lvl="2" indent="-1588" algn="ctr"/>
            <a:r>
              <a:rPr lang="pl-PL" sz="2000" b="1" dirty="0" smtClean="0">
                <a:latin typeface="Tahoma" pitchFamily="34" charset="0"/>
                <a:cs typeface="Tahoma" pitchFamily="34" charset="0"/>
              </a:rPr>
              <a:t> Marcin </a:t>
            </a:r>
            <a:r>
              <a:rPr lang="pl-PL" sz="2000" b="1" dirty="0" smtClean="0">
                <a:latin typeface="Tahoma" pitchFamily="34" charset="0"/>
                <a:cs typeface="Tahoma" pitchFamily="34" charset="0"/>
              </a:rPr>
              <a:t>Grega</a:t>
            </a:r>
            <a:r>
              <a:rPr lang="pl-PL" sz="2000" b="1" dirty="0">
                <a:latin typeface="Tahoma" pitchFamily="34" charset="0"/>
                <a:cs typeface="Tahoma" pitchFamily="34" charset="0"/>
              </a:rPr>
              <a:t/>
            </a:r>
            <a:br>
              <a:rPr lang="pl-PL" sz="2000" b="1" dirty="0">
                <a:latin typeface="Tahoma" pitchFamily="34" charset="0"/>
                <a:cs typeface="Tahoma" pitchFamily="34" charset="0"/>
              </a:rPr>
            </a:br>
            <a:r>
              <a:rPr lang="pl-PL" sz="2000" b="1" dirty="0">
                <a:latin typeface="Tahoma" pitchFamily="34" charset="0"/>
                <a:cs typeface="Tahoma" pitchFamily="34" charset="0"/>
              </a:rPr>
              <a:t> </a:t>
            </a:r>
            <a:endParaRPr lang="pl-PL" sz="2000" b="1" dirty="0" smtClean="0">
              <a:latin typeface="Tahoma" pitchFamily="34" charset="0"/>
              <a:cs typeface="Tahoma" pitchFamily="34" charset="0"/>
            </a:endParaRPr>
          </a:p>
          <a:p>
            <a:pPr marL="801688" lvl="2" indent="-1588" algn="ctr"/>
            <a:r>
              <a:rPr lang="pl-PL" sz="2000" b="1" dirty="0" smtClean="0">
                <a:latin typeface="Tahoma" pitchFamily="34" charset="0"/>
                <a:cs typeface="Tahoma" pitchFamily="34" charset="0"/>
              </a:rPr>
              <a:t>tel</a:t>
            </a:r>
            <a:r>
              <a:rPr lang="pl-PL" sz="2000" b="1" dirty="0">
                <a:latin typeface="Tahoma" pitchFamily="34" charset="0"/>
                <a:cs typeface="Tahoma" pitchFamily="34" charset="0"/>
              </a:rPr>
              <a:t>. 012 376 91 </a:t>
            </a:r>
            <a:r>
              <a:rPr lang="pl-PL" sz="2000" b="1" dirty="0" err="1" smtClean="0">
                <a:latin typeface="Tahoma" pitchFamily="34" charset="0"/>
                <a:cs typeface="Tahoma" pitchFamily="34" charset="0"/>
              </a:rPr>
              <a:t>91</a:t>
            </a:r>
            <a:r>
              <a:rPr lang="pl-PL" sz="2000" b="1" dirty="0" smtClean="0">
                <a:latin typeface="Tahoma" pitchFamily="34" charset="0"/>
                <a:cs typeface="Tahoma" pitchFamily="34" charset="0"/>
              </a:rPr>
              <a:t> </a:t>
            </a:r>
            <a:endParaRPr lang="pl-PL" sz="2000" b="1" dirty="0">
              <a:latin typeface="Tahoma" pitchFamily="34" charset="0"/>
              <a:cs typeface="Tahoma" pitchFamily="34" charset="0"/>
            </a:endParaRPr>
          </a:p>
          <a:p>
            <a:pPr marL="801688" lvl="2" indent="-1588"/>
            <a:r>
              <a:rPr lang="pl-PL" sz="2000" b="1" dirty="0">
                <a:latin typeface="Tahoma" pitchFamily="34" charset="0"/>
                <a:cs typeface="Tahoma" pitchFamily="34" charset="0"/>
              </a:rPr>
              <a:t/>
            </a:r>
            <a:br>
              <a:rPr lang="pl-PL" sz="2000" b="1" dirty="0">
                <a:latin typeface="Tahoma" pitchFamily="34" charset="0"/>
                <a:cs typeface="Tahoma" pitchFamily="34" charset="0"/>
              </a:rPr>
            </a:br>
            <a:r>
              <a:rPr lang="pl-PL" sz="2000" b="1" dirty="0">
                <a:latin typeface="Tahoma" pitchFamily="34" charset="0"/>
                <a:cs typeface="Tahoma" pitchFamily="34" charset="0"/>
              </a:rPr>
              <a:t/>
            </a:r>
            <a:br>
              <a:rPr lang="pl-PL" sz="2000" b="1" dirty="0">
                <a:latin typeface="Tahoma" pitchFamily="34" charset="0"/>
                <a:cs typeface="Tahoma" pitchFamily="34" charset="0"/>
              </a:rPr>
            </a:br>
            <a:endParaRPr lang="pl-PL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7902" name="Text Box 7"/>
          <p:cNvSpPr txBox="1">
            <a:spLocks noChangeArrowheads="1"/>
          </p:cNvSpPr>
          <p:nvPr/>
        </p:nvSpPr>
        <p:spPr bwMode="auto">
          <a:xfrm>
            <a:off x="214313" y="4357688"/>
            <a:ext cx="76438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b="1">
                <a:latin typeface="Tahoma" pitchFamily="34" charset="0"/>
                <a:cs typeface="Tahoma" pitchFamily="34" charset="0"/>
              </a:rPr>
              <a:t/>
            </a:r>
            <a:br>
              <a:rPr lang="pl-PL" b="1">
                <a:latin typeface="Tahoma" pitchFamily="34" charset="0"/>
                <a:cs typeface="Tahoma" pitchFamily="34" charset="0"/>
              </a:rPr>
            </a:br>
            <a:r>
              <a:rPr lang="pl-PL" b="1">
                <a:latin typeface="Tahoma" pitchFamily="34" charset="0"/>
                <a:cs typeface="Tahoma" pitchFamily="34" charset="0"/>
              </a:rPr>
              <a:t>Małopolskie Centrum </a:t>
            </a:r>
            <a:r>
              <a:rPr lang="pl-PL" sz="1900" b="1">
                <a:latin typeface="Tahoma" pitchFamily="34" charset="0"/>
                <a:cs typeface="Tahoma" pitchFamily="34" charset="0"/>
              </a:rPr>
              <a:t>Przedsiębiorczości</a:t>
            </a:r>
          </a:p>
          <a:p>
            <a:pPr algn="r"/>
            <a:r>
              <a:rPr lang="pl-PL" sz="1900" b="1">
                <a:latin typeface="Tahoma" pitchFamily="34" charset="0"/>
                <a:cs typeface="Tahoma" pitchFamily="34" charset="0"/>
              </a:rPr>
              <a:t>ul. Kordylewskiego 11</a:t>
            </a:r>
          </a:p>
          <a:p>
            <a:pPr algn="r"/>
            <a:r>
              <a:rPr lang="pl-PL" sz="1900" b="1">
                <a:latin typeface="Tahoma" pitchFamily="34" charset="0"/>
                <a:cs typeface="Tahoma" pitchFamily="34" charset="0"/>
              </a:rPr>
              <a:t>31-542 </a:t>
            </a:r>
            <a:r>
              <a:rPr lang="pl-PL" b="1">
                <a:latin typeface="Tahoma" pitchFamily="34" charset="0"/>
                <a:cs typeface="Tahoma" pitchFamily="34" charset="0"/>
              </a:rPr>
              <a:t>Kraków</a:t>
            </a:r>
            <a:br>
              <a:rPr lang="pl-PL" b="1">
                <a:latin typeface="Tahoma" pitchFamily="34" charset="0"/>
                <a:cs typeface="Tahoma" pitchFamily="34" charset="0"/>
              </a:rPr>
            </a:br>
            <a:endParaRPr lang="pl-PL" sz="2000" b="1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7174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7177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29"/>
          <p:cNvSpPr txBox="1">
            <a:spLocks noChangeArrowheads="1"/>
          </p:cNvSpPr>
          <p:nvPr/>
        </p:nvSpPr>
        <p:spPr bwMode="auto">
          <a:xfrm>
            <a:off x="571500" y="1500188"/>
            <a:ext cx="6811963" cy="440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Działanie 2.1 Rozwój i podniesienie konkurencyjności przedsiębiorstw</a:t>
            </a:r>
            <a:br>
              <a:rPr lang="pl-PL" sz="1600" b="1" dirty="0">
                <a:solidFill>
                  <a:srgbClr val="000066"/>
                </a:solidFill>
                <a:latin typeface="Tahoma" pitchFamily="34" charset="0"/>
              </a:rPr>
            </a:b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Schemat A: Bezpośrednie wsparcie inwestycji w MŚP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projekty inwestycyjne poprawiające konkurencyjność przedsiębiorstwa,  związane z unowocześnieniem sposobu działania.</a:t>
            </a: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WYSOKOŚĆ WSPARCIA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pl-PL" sz="1600" dirty="0" err="1">
                <a:solidFill>
                  <a:srgbClr val="000066"/>
                </a:solidFill>
                <a:latin typeface="Tahoma" pitchFamily="34" charset="0"/>
              </a:rPr>
              <a:t>mikroprzedsiębiorstwa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: 20 tys.-200 tys. zł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małe przedsiębiorstwa: 100 tys.-1 mln zł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średnie przedsiębiorstwa: 200 tys.-2 mln zł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MAKSYMALNY UDZIAŁ ŚRODKÓW UE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30% średnie przedsiębiorstwa 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40 % małe i </a:t>
            </a:r>
            <a:r>
              <a:rPr lang="pl-PL" sz="1600" dirty="0" err="1">
                <a:solidFill>
                  <a:srgbClr val="000066"/>
                </a:solidFill>
                <a:latin typeface="Tahoma" pitchFamily="34" charset="0"/>
              </a:rPr>
              <a:t>mikroprzedsiębiorstwa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dodatkowe 5 punktów procentowych dla obszaru  o wskaźniku przedsiębiorczości mniejszym niż 75 % średniej wojewódzkiej</a:t>
            </a:r>
          </a:p>
        </p:txBody>
      </p:sp>
      <p:pic>
        <p:nvPicPr>
          <p:cNvPr id="7179" name="Picture 1030" descr="do prezentacji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29250" y="3429000"/>
            <a:ext cx="2428875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8438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8441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Obraz 10" descr="C:\Documents and Settings\mpiasecka.MCP\Moje dokumenty\Moje obrazy\wskaźnik przedsiębiorczosci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14500" y="1285875"/>
            <a:ext cx="50006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9222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9225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29"/>
          <p:cNvSpPr txBox="1">
            <a:spLocks noChangeArrowheads="1"/>
          </p:cNvSpPr>
          <p:nvPr/>
        </p:nvSpPr>
        <p:spPr bwMode="auto">
          <a:xfrm>
            <a:off x="142875" y="1498600"/>
            <a:ext cx="7848600" cy="4105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Działanie 2.1 Rozwój i podniesienie </a:t>
            </a: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konkurencyjności </a:t>
            </a: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przedsiębiorstw</a:t>
            </a:r>
            <a:br>
              <a:rPr lang="pl-PL" sz="1600" b="1" dirty="0">
                <a:solidFill>
                  <a:srgbClr val="000066"/>
                </a:solidFill>
                <a:latin typeface="Tahoma" pitchFamily="34" charset="0"/>
              </a:rPr>
            </a:b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Schemat </a:t>
            </a: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B: Wspólne przedsięwzięcia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i tworzenie powiązań kooperacyjnych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pomiędzy przedsiębiorstwami,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w tym tworzenie </a:t>
            </a:r>
            <a:r>
              <a:rPr lang="pl-PL" sz="1600" b="1" dirty="0" err="1">
                <a:solidFill>
                  <a:srgbClr val="000066"/>
                </a:solidFill>
                <a:latin typeface="Tahoma" pitchFamily="34" charset="0"/>
              </a:rPr>
              <a:t>klastrów</a:t>
            </a: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pl-PL" sz="1600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projekty dotyczące powstawania i rozwoju wzajemnej współpracy oraz powiązań kooperacyjnych pomiędzy przedsiębiorstwami </a:t>
            </a:r>
            <a:br>
              <a:rPr lang="pl-PL" sz="1600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o znaczeniu lokalnym i regionalnym, 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pl-PL" sz="1600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WYSOKOŚĆ WSPARCIA</a:t>
            </a:r>
          </a:p>
          <a:p>
            <a:pPr lvl="1" fontAlgn="auto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powiązania kooperacyjne: maksymalnie do 1 mln zł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MAKSYMALNY UDZIAŁ ŚRODKÓW UE</a:t>
            </a:r>
          </a:p>
          <a:p>
            <a:pPr lvl="1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50 %</a:t>
            </a:r>
          </a:p>
        </p:txBody>
      </p:sp>
      <p:pic>
        <p:nvPicPr>
          <p:cNvPr id="9227" name="Picture 1030" descr="do prezentacji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86313" y="2071688"/>
            <a:ext cx="28432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0246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0249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28625" y="1500188"/>
            <a:ext cx="7429500" cy="39576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Działanie 2.1 Rozwój i podniesienie </a:t>
            </a: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konkurencyjności przedsiębiorstw</a:t>
            </a: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/>
            </a:r>
            <a:br>
              <a:rPr lang="pl-PL" sz="1600" b="1" dirty="0">
                <a:solidFill>
                  <a:srgbClr val="000066"/>
                </a:solidFill>
                <a:latin typeface="Tahoma" pitchFamily="34" charset="0"/>
              </a:rPr>
            </a:b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Schemat C:  Dotacje dla Instytucji Otoczenia Biznesu</a:t>
            </a:r>
            <a:endParaRPr lang="pl-PL" sz="1600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projekty inwestycyjne niezbędne dla właściwego funkcjonowania IOB </a:t>
            </a:r>
            <a:br>
              <a:rPr lang="pl-PL" sz="1600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w zakresie wsparcia przedsiębiorczości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projekty służące powstawaniu sieci instytucji otoczenia biznesu o zasięgu lokalnym lub regionalnym oraz poprawie jakości ich funkcjonowania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projekty inwestycyjne służące rozwojowi systemu innowacji w regionie poprzez tworzenie ogniw pośredniczących pomiędzy sektorem B + R </a:t>
            </a:r>
            <a:br>
              <a:rPr lang="pl-PL" sz="1600" dirty="0">
                <a:solidFill>
                  <a:srgbClr val="000066"/>
                </a:solidFill>
                <a:latin typeface="Tahoma" pitchFamily="34" charset="0"/>
              </a:rPr>
            </a:b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a biznesem oraz tworzenie i rozwijanie regionalnych ośrodków innowacji</a:t>
            </a: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WYSOKOŚĆ WSPARCIA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instytucje otoczenia biznesu: maksymalnie do 1mln zł</a:t>
            </a: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MAKSYMALNY UDZIAŁ ŚRODKÓW UE</a:t>
            </a:r>
          </a:p>
          <a:p>
            <a:pPr lvl="1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az 3" descr="trzykolorowy pase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Obraz 4" descr="MCP_logotyp_04_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Obraz 5" descr="pasek niebieski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642938"/>
            <a:ext cx="60007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pole tekstowe 6"/>
          <p:cNvSpPr txBox="1">
            <a:spLocks noChangeArrowheads="1"/>
          </p:cNvSpPr>
          <p:nvPr/>
        </p:nvSpPr>
        <p:spPr bwMode="auto">
          <a:xfrm>
            <a:off x="285750" y="6286500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www.mcp.malopolska.pl</a:t>
            </a:r>
          </a:p>
        </p:txBody>
      </p:sp>
      <p:pic>
        <p:nvPicPr>
          <p:cNvPr id="11270" name="Obraz 7" descr="ueeffr-napis-z-bok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6307138"/>
            <a:ext cx="150018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Obraz 10" descr="znak_PROGRAM_REGIONALN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57725" y="6189663"/>
            <a:ext cx="16287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pole tekstowe 11"/>
          <p:cNvSpPr txBox="1">
            <a:spLocks noChangeArrowheads="1"/>
          </p:cNvSpPr>
          <p:nvPr/>
        </p:nvSpPr>
        <p:spPr bwMode="auto">
          <a:xfrm>
            <a:off x="1857375" y="2857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l-PL" sz="2000">
                <a:solidFill>
                  <a:srgbClr val="002060"/>
                </a:solidFill>
                <a:latin typeface="Monotype Corsiva" pitchFamily="66" charset="0"/>
              </a:rPr>
              <a:t>Inwestujemy w przedsiębiorcze pomysły!</a:t>
            </a:r>
          </a:p>
        </p:txBody>
      </p:sp>
      <p:pic>
        <p:nvPicPr>
          <p:cNvPr id="11273" name="Obraz 12" descr="pasek uciekając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643688"/>
            <a:ext cx="4286250" cy="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00063" y="1641475"/>
            <a:ext cx="7500937" cy="39306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Działanie 2.1 Rozwój i podniesienie </a:t>
            </a: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konkurencyjności przedsiębiorstw</a:t>
            </a: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1600" b="1" dirty="0">
              <a:solidFill>
                <a:srgbClr val="000066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rgbClr val="000066"/>
                </a:solidFill>
                <a:latin typeface="Tahoma" pitchFamily="34" charset="0"/>
              </a:rPr>
              <a:t>Schemat D: Wsparcie funduszy zwrotnych, przeznaczonych dla przedsiębiorstw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projekty polegające na utworzeniu nowych lub powiększeniu kapitału istniejących funduszy pożyczkowych, funduszy </a:t>
            </a:r>
            <a:r>
              <a:rPr lang="pl-PL" sz="1600" dirty="0" err="1">
                <a:solidFill>
                  <a:srgbClr val="000066"/>
                </a:solidFill>
                <a:latin typeface="Tahoma" pitchFamily="34" charset="0"/>
              </a:rPr>
              <a:t>poręczeniowych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, innych alternatywnych </a:t>
            </a:r>
            <a:r>
              <a:rPr lang="pl-PL" sz="1600" dirty="0" err="1">
                <a:solidFill>
                  <a:srgbClr val="000066"/>
                </a:solidFill>
                <a:latin typeface="Tahoma" pitchFamily="34" charset="0"/>
              </a:rPr>
              <a:t>pozabankowych</a:t>
            </a: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źródeł finansowania 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pl-PL" sz="1600" b="1" dirty="0">
              <a:solidFill>
                <a:srgbClr val="FF6600"/>
              </a:solidFill>
              <a:latin typeface="Tahom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      WIELKOŚĆ WSPARCIA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1 - 10 mln zł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defRPr/>
            </a:pPr>
            <a:r>
              <a:rPr lang="pl-PL" sz="1600" b="1" dirty="0">
                <a:solidFill>
                  <a:srgbClr val="FF6600"/>
                </a:solidFill>
                <a:latin typeface="Tahoma" pitchFamily="34" charset="0"/>
              </a:rPr>
              <a:t>MAKSYMALNY UDZIAŁ ŚRODKÓW UE</a:t>
            </a:r>
          </a:p>
          <a:p>
            <a:pPr lvl="1" fontAlgn="auto">
              <a:spcBef>
                <a:spcPct val="20000"/>
              </a:spcBef>
              <a:spcAft>
                <a:spcPct val="10000"/>
              </a:spcAft>
              <a:buFontTx/>
              <a:buChar char="•"/>
              <a:defRPr/>
            </a:pPr>
            <a:r>
              <a:rPr lang="pl-PL" sz="1600" dirty="0">
                <a:solidFill>
                  <a:srgbClr val="000066"/>
                </a:solidFill>
                <a:latin typeface="Tahoma" pitchFamily="34" charset="0"/>
              </a:rPr>
              <a:t> 100%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11275" name="Picture 6" descr="do prezentacji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3" y="3857625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2076</Words>
  <Application>Microsoft Office PowerPoint</Application>
  <PresentationFormat>Pokaz na ekranie (4:3)</PresentationFormat>
  <Paragraphs>557</Paragraphs>
  <Slides>43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43</vt:i4>
      </vt:variant>
    </vt:vector>
  </HeadingPairs>
  <TitlesOfParts>
    <vt:vector size="52" baseType="lpstr">
      <vt:lpstr>Arial</vt:lpstr>
      <vt:lpstr>Calibri</vt:lpstr>
      <vt:lpstr>Monotype Corsiva</vt:lpstr>
      <vt:lpstr>Tahoma</vt:lpstr>
      <vt:lpstr>Times New Roman</vt:lpstr>
      <vt:lpstr>Wingdings</vt:lpstr>
      <vt:lpstr>Trebuchet MS</vt:lpstr>
      <vt:lpstr>TTE17B12C8t00</vt:lpstr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  <vt:lpstr>Slajd 35</vt:lpstr>
      <vt:lpstr>Slajd 36</vt:lpstr>
      <vt:lpstr>Slajd 37</vt:lpstr>
      <vt:lpstr>Slajd 38</vt:lpstr>
      <vt:lpstr>Slajd 39</vt:lpstr>
      <vt:lpstr>Slajd 40</vt:lpstr>
      <vt:lpstr>Slajd 41</vt:lpstr>
      <vt:lpstr>Slajd 42</vt:lpstr>
      <vt:lpstr>Slajd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Małopolskie Centrum Przedsiębiorczości</dc:title>
  <cp:lastModifiedBy>ris user</cp:lastModifiedBy>
  <cp:revision>143</cp:revision>
  <dcterms:modified xsi:type="dcterms:W3CDTF">2009-10-26T14:13:47Z</dcterms:modified>
</cp:coreProperties>
</file>